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3c4bb48d15f4dbd" /><Relationship Type="http://schemas.openxmlformats.org/officeDocument/2006/relationships/extended-properties" Target="/docProps/app.xml" Id="R068b061e4fcb4124" /><Relationship Type="http://schemas.openxmlformats.org/officeDocument/2006/relationships/officeDocument" Target="/ppt/presentation.xml" Id="R8f48e66470664f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91b37069154d90"/>
  </p:sldMasterIdLst>
  <p:notesMasterIdLst>
    <p:notesMasterId xmlns:r="http://schemas.openxmlformats.org/officeDocument/2006/relationships" r:id="R827cca8c07184c92"/>
  </p:notesMasterIdLst>
  <p:sldIdLst>
    <p:sldId xmlns:r="http://schemas.openxmlformats.org/officeDocument/2006/relationships" id="256" r:id="R06b2cf3bddcf4562"/>
    <p:sldId xmlns:r="http://schemas.openxmlformats.org/officeDocument/2006/relationships" id="257" r:id="R2a688f89bd154010"/>
    <p:sldId xmlns:r="http://schemas.openxmlformats.org/officeDocument/2006/relationships" id="258" r:id="R8ef52a43ca02441a"/>
    <p:sldId xmlns:r="http://schemas.openxmlformats.org/officeDocument/2006/relationships" id="259" r:id="R10a7fb41c13d49b2"/>
    <p:sldId xmlns:r="http://schemas.openxmlformats.org/officeDocument/2006/relationships" id="260" r:id="R5949efbba6fa42fe"/>
    <p:sldId xmlns:r="http://schemas.openxmlformats.org/officeDocument/2006/relationships" id="261" r:id="R13b9217a7d8b438e"/>
    <p:sldId xmlns:r="http://schemas.openxmlformats.org/officeDocument/2006/relationships" id="262" r:id="R46b5caafc9c94850"/>
    <p:sldId xmlns:r="http://schemas.openxmlformats.org/officeDocument/2006/relationships" id="263" r:id="R379fd6f206634784"/>
    <p:sldId xmlns:r="http://schemas.openxmlformats.org/officeDocument/2006/relationships" id="264" r:id="R597160c9206a440b"/>
    <p:sldId xmlns:r="http://schemas.openxmlformats.org/officeDocument/2006/relationships" id="265" r:id="R37540ab60c774dea"/>
    <p:sldId xmlns:r="http://schemas.openxmlformats.org/officeDocument/2006/relationships" id="266" r:id="Ra9f184646adf40c0"/>
    <p:sldId xmlns:r="http://schemas.openxmlformats.org/officeDocument/2006/relationships" id="267" r:id="Rd6997d4f09aa4c6f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4899be01088409f" /><Relationship Type="http://schemas.openxmlformats.org/officeDocument/2006/relationships/slideMaster" Target="/ppt/slideMasters/slideMaster1.xml" Id="R3291b37069154d90" /><Relationship Type="http://schemas.openxmlformats.org/officeDocument/2006/relationships/notesMaster" Target="/ppt/notesMasters/notesMaster1.xml" Id="R827cca8c07184c92" /><Relationship Type="http://schemas.openxmlformats.org/officeDocument/2006/relationships/presProps" Target="/ppt/presProps.xml" Id="R65bd0b0530e14e42" /><Relationship Type="http://schemas.openxmlformats.org/officeDocument/2006/relationships/tableStyles" Target="/ppt/tableStyles.xml" Id="Rd73b4ede8ce84dd3" /><Relationship Type="http://schemas.openxmlformats.org/officeDocument/2006/relationships/slide" Target="/ppt/slides/slide1.xml" Id="R06b2cf3bddcf4562" /><Relationship Type="http://schemas.openxmlformats.org/officeDocument/2006/relationships/slide" Target="/ppt/slides/slide2.xml" Id="R2a688f89bd154010" /><Relationship Type="http://schemas.openxmlformats.org/officeDocument/2006/relationships/slide" Target="/ppt/slides/slide3.xml" Id="R8ef52a43ca02441a" /><Relationship Type="http://schemas.openxmlformats.org/officeDocument/2006/relationships/slide" Target="/ppt/slides/slide4.xml" Id="R10a7fb41c13d49b2" /><Relationship Type="http://schemas.openxmlformats.org/officeDocument/2006/relationships/slide" Target="/ppt/slides/slide5.xml" Id="R5949efbba6fa42fe" /><Relationship Type="http://schemas.openxmlformats.org/officeDocument/2006/relationships/slide" Target="/ppt/slides/slide6.xml" Id="R13b9217a7d8b438e" /><Relationship Type="http://schemas.openxmlformats.org/officeDocument/2006/relationships/slide" Target="/ppt/slides/slide7.xml" Id="R46b5caafc9c94850" /><Relationship Type="http://schemas.openxmlformats.org/officeDocument/2006/relationships/slide" Target="/ppt/slides/slide8.xml" Id="R379fd6f206634784" /><Relationship Type="http://schemas.openxmlformats.org/officeDocument/2006/relationships/slide" Target="/ppt/slides/slide9.xml" Id="R597160c9206a440b" /><Relationship Type="http://schemas.openxmlformats.org/officeDocument/2006/relationships/slide" Target="/ppt/slides/slide10.xml" Id="R37540ab60c774dea" /><Relationship Type="http://schemas.openxmlformats.org/officeDocument/2006/relationships/slide" Target="/ppt/slides/slide11.xml" Id="Ra9f184646adf40c0" /><Relationship Type="http://schemas.openxmlformats.org/officeDocument/2006/relationships/slide" Target="/ppt/slides/slide12.xml" Id="Rd6997d4f09aa4c6f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62661b4cae348d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8f08954c12e4729" /><Relationship Type="http://schemas.openxmlformats.org/officeDocument/2006/relationships/notesMaster" Target="/ppt/notesMasters/notesMaster1.xml" Id="Rb31b2a2ed0ff4f5c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d921e31c756f4787" /><Relationship Type="http://schemas.openxmlformats.org/officeDocument/2006/relationships/notesMaster" Target="/ppt/notesMasters/notesMaster1.xml" Id="R4c37bdf1766d47f6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c9dbf1c3da8f4e6f" /><Relationship Type="http://schemas.openxmlformats.org/officeDocument/2006/relationships/notesMaster" Target="/ppt/notesMasters/notesMaster1.xml" Id="R1382f6acb44e4192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b264c379c1fe45e7" /><Relationship Type="http://schemas.openxmlformats.org/officeDocument/2006/relationships/notesMaster" Target="/ppt/notesMasters/notesMaster1.xml" Id="Rc9acb8038310489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ee214dfaf954d8c" /><Relationship Type="http://schemas.openxmlformats.org/officeDocument/2006/relationships/notesMaster" Target="/ppt/notesMasters/notesMaster1.xml" Id="Ra1584d83ad4e48b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738876619174c6f" /><Relationship Type="http://schemas.openxmlformats.org/officeDocument/2006/relationships/notesMaster" Target="/ppt/notesMasters/notesMaster1.xml" Id="R3df461b4f53d43cc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6c525f0911743d1" /><Relationship Type="http://schemas.openxmlformats.org/officeDocument/2006/relationships/notesMaster" Target="/ppt/notesMasters/notesMaster1.xml" Id="R4a8456afeb014f6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af71563cba0453e" /><Relationship Type="http://schemas.openxmlformats.org/officeDocument/2006/relationships/notesMaster" Target="/ppt/notesMasters/notesMaster1.xml" Id="R83c9d43ef8404cef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2692a493f91443bb" /><Relationship Type="http://schemas.openxmlformats.org/officeDocument/2006/relationships/notesMaster" Target="/ppt/notesMasters/notesMaster1.xml" Id="R6436e46e54cb4eb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d49a78321e44bca" /><Relationship Type="http://schemas.openxmlformats.org/officeDocument/2006/relationships/notesMaster" Target="/ppt/notesMasters/notesMaster1.xml" Id="R59aad489eca6409f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791a9fdd27ad4136" /><Relationship Type="http://schemas.openxmlformats.org/officeDocument/2006/relationships/notesMaster" Target="/ppt/notesMasters/notesMaster1.xml" Id="Re63169c119df4dc0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62dbe38ca2634e86" /><Relationship Type="http://schemas.openxmlformats.org/officeDocument/2006/relationships/notesMaster" Target="/ppt/notesMasters/notesMaster1.xml" Id="Rf8ac6f7ab1f2423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Opening: explain that the deck distinguishes supplied material, approved plans, modern orientation coordinates, and dated evidence.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Assign one method to each student group; ask every group to state what its evidence cannot prove.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any claim from the site. The final answer must be narrower than or equal to the evidence.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Close by directing participants to the interactive map, reader, history explorer, and Ideas tab.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as the navigation map for the seminar. Each family remains independently citable.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These four rules govern the website and this deck.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Invite students to distinguish a modern gazetteer marker from a historically dated evidence anchor.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website contains 160 chronology records. The six points here are an evenly spaced teaching sample, not a complete master chronology.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All chapters shown here are marked Complete because the user supplied their cumulative manuscripts.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Stress the distinction: 25 supplied English entries, 75 approved plan entries.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full 25-entry reader is interactive on the website. This slide gives its four-part route.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Demonstrate with one graph node on the website and open its source line.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f29429c5df4412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387da6332684a2d" /><Relationship Type="http://schemas.openxmlformats.org/officeDocument/2006/relationships/slideLayout" Target="/ppt/slideLayouts/slideLayout1.xml" Id="R7b26c46bb35346fc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26c46bb35346f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2fa5b314645c6" /><Relationship Type="http://schemas.openxmlformats.org/officeDocument/2006/relationships/notesSlide" Target="/ppt/notesSlides/notesSlide1.xml" Id="Rfdbce6f993704b63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e657d7ab74430" /><Relationship Type="http://schemas.openxmlformats.org/officeDocument/2006/relationships/notesSlide" Target="/ppt/notesSlides/notesSlide10.xml" Id="R910319e7296c44c6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4ac45e0fa4f68" /><Relationship Type="http://schemas.openxmlformats.org/officeDocument/2006/relationships/notesSlide" Target="/ppt/notesSlides/notesSlide11.xml" Id="Ra5ed1e7c6fbf4bbe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100f665004ac3" /><Relationship Type="http://schemas.openxmlformats.org/officeDocument/2006/relationships/notesSlide" Target="/ppt/notesSlides/notesSlide12.xml" Id="Rc5067b3c642f4b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e0ce36b4343dd" /><Relationship Type="http://schemas.openxmlformats.org/officeDocument/2006/relationships/notesSlide" Target="/ppt/notesSlides/notesSlide2.xml" Id="Ra44540e3a8a94f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f406e3fd74a6d" /><Relationship Type="http://schemas.openxmlformats.org/officeDocument/2006/relationships/notesSlide" Target="/ppt/notesSlides/notesSlide3.xml" Id="R586eb3fa183f47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16d94961149d5" /><Relationship Type="http://schemas.openxmlformats.org/officeDocument/2006/relationships/notesSlide" Target="/ppt/notesSlides/notesSlide4.xml" Id="R9b980e4f3b694b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2e5b82b114d72" /><Relationship Type="http://schemas.openxmlformats.org/officeDocument/2006/relationships/notesSlide" Target="/ppt/notesSlides/notesSlide5.xml" Id="Re079a7189f694b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39038138f4aa3" /><Relationship Type="http://schemas.openxmlformats.org/officeDocument/2006/relationships/notesSlide" Target="/ppt/notesSlides/notesSlide6.xml" Id="Rf36afe5cc01843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c7d18d9e24669" /><Relationship Type="http://schemas.openxmlformats.org/officeDocument/2006/relationships/notesSlide" Target="/ppt/notesSlides/notesSlide7.xml" Id="R84a6ba78bed7484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0a50d808643c3" /><Relationship Type="http://schemas.openxmlformats.org/officeDocument/2006/relationships/notesSlide" Target="/ppt/notesSlides/notesSlide8.xml" Id="Rf19592c88dbb41f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cb49f8705483e" /><Relationship Type="http://schemas.openxmlformats.org/officeDocument/2006/relationships/notesSlide" Target="/ppt/notesSlides/notesSlide9.xml" Id="R60850a8dd1494d06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01A2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2869918-DA7E-4F0A-8483-116E0236EA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476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6A14"/>
          </a:solidFill>
          <a:ln xmlns:a="http://schemas.openxmlformats.org/drawingml/2006/main" w="0">
            <a:noFill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9C78CB5-9328-45B7-ADFA-37C9443EC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0125" y="0"/>
            <a:ext cx="357187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2540"/>
          </a:solidFill>
          <a:ln xmlns:a="http://schemas.openxmlformats.org/drawingml/2006/main" w="0">
            <a:noFill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196A581-CAD5-4C2D-AC97-1132E30EC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66750"/>
            <a:ext cx="68580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38327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B38327"/>
                </a:solidFill>
                <a:latin typeface="Arial"/>
                <a:ea typeface="Arial"/>
                <a:cs typeface="Arial"/>
              </a:rPr>
              <a:t>MITHILA–VAJJI–ANGA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54B1D05-3AAF-4B69-8E2E-C17DB9D3B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38250"/>
            <a:ext cx="7239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Five ways into</a:t>
            </a:r>
          </a:p>
          <a:p xmlns:a="http://schemas.openxmlformats.org/drawingml/2006/main">
            <a:pPr algn="l">
              <a:defRPr sz="4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the Videha archive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EAE6B98-8FD8-4551-AE65-E7CBB76E53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43250"/>
            <a:ext cx="68580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C9D3E1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C9D3E1"/>
                </a:solidFill>
                <a:latin typeface="Arial"/>
                <a:ea typeface="Arial"/>
                <a:cs typeface="Arial"/>
              </a:rPr>
              <a:t>A source-controlled seminar deck for histories, places, ideas, genealogy, and translation.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95CA606-2587-48CD-9F1E-977EBCE66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876300"/>
            <a:ext cx="2095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25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B38327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B38327"/>
                </a:solidFill>
                <a:latin typeface="Arial"/>
                <a:ea typeface="Arial"/>
                <a:cs typeface="Arial"/>
              </a:rPr>
              <a:t>178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5C38C6C-1E21-46B8-89A9-2ABB083B6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1371600"/>
            <a:ext cx="228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history chapters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4C917C4-51E7-40DE-AC08-4D2DBAFBE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038350"/>
            <a:ext cx="2095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25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B38327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B38327"/>
                </a:solidFill>
                <a:latin typeface="Arial"/>
                <a:ea typeface="Arial"/>
                <a:cs typeface="Arial"/>
              </a:rPr>
              <a:t>172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B609807-4743-430C-86DE-744DE4DC52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2533650"/>
            <a:ext cx="228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ideas indexed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46CA472-7399-4228-B8B1-46CC81C3D2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200400"/>
            <a:ext cx="2095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25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B38327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B38327"/>
                </a:solidFill>
                <a:latin typeface="Arial"/>
                <a:ea typeface="Arial"/>
                <a:cs typeface="Arial"/>
              </a:rPr>
              <a:t>120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8DE9364-6E02-4FF1-B75F-13E6FA9A4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3695700"/>
            <a:ext cx="228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places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6E2CB45-B662-4614-90D2-A65F68E87C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4362450"/>
            <a:ext cx="2095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25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B38327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B38327"/>
                </a:solidFill>
                <a:latin typeface="Arial"/>
                <a:ea typeface="Arial"/>
                <a:cs typeface="Arial"/>
              </a:rPr>
              <a:t>160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8D4D4C7-34D4-4F2C-A1E1-C084DE17F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4857750"/>
            <a:ext cx="228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chronology records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AC83976-3FF5-41AA-8CB4-ED44FC1BC0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055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66A14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C66A14"/>
                </a:solidFill>
                <a:latin typeface="Arial"/>
                <a:ea typeface="Arial"/>
                <a:cs typeface="Arial"/>
              </a:rPr>
              <a:t>VIDEHA CLASSROOM</a:t>
            </a:r>
          </a:p>
        </p:txBody>
      </p:sp>
    </p:spTree>
    <p:extLst>
      <p:ext uri="{BB962C8B-B14F-4D97-AF65-F5344CB8AC3E}">
        <p14:creationId xmlns:p14="http://schemas.microsoft.com/office/powerpoint/2010/main" val="75424799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5F1E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518B5EEB-9B92-4271-9539-9B2C3BBF1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66A14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C66A14"/>
                </a:solidFill>
                <a:latin typeface="Arial"/>
                <a:ea typeface="Arial"/>
                <a:cs typeface="Arial"/>
              </a:rPr>
              <a:t>VIDEHA CLASSROOM  /  10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CA097F1-1C1C-4B15-B8EC-A4D9AE111B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10858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7211D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7211D"/>
                </a:solidFill>
                <a:latin typeface="Arial"/>
                <a:ea typeface="Arial"/>
                <a:cs typeface="Arial"/>
              </a:rPr>
              <a:t>A six-step classroom method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1944ECB-3E28-4486-947F-E0FA0E0D1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7D0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D442A2F-BBC6-4CD1-B4EA-A63EAA19D0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952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86667"/>
          </a:bodyPr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67069"/>
                </a:solidFill>
                <a:latin typeface="Arial"/>
                <a:ea typeface="Arial"/>
                <a:cs typeface="Arial"/>
              </a:defRPr>
            </a:pPr>
            <a:r>
              <a:rPr sz="750" b="0">
                <a:solidFill>
                  <a:srgbClr val="667069"/>
                </a:solidFill>
                <a:latin typeface="Arial"/>
                <a:ea typeface="Arial"/>
                <a:cs typeface="Arial"/>
              </a:rPr>
              <a:t>Mithila–Vajji–Anga · Gajendra Thakur, Editor, Videha ISSN 2229-547X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E378B5B-3DAF-4320-A934-A6A91120D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19850"/>
            <a:ext cx="628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C66A14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C66A14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10FEB29-FC39-4E82-B775-713885F16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952625"/>
            <a:ext cx="3143250" cy="1381125"/>
          </a:xfrm>
          <a:prstGeom xmlns:a="http://schemas.openxmlformats.org/drawingml/2006/main" prst="roundRect">
            <a:avLst>
              <a:gd name="adj" fmla="val 55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7D0"/>
            </a:solidFill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121F967-88F6-4512-9364-6E63BA7C2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124075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6A14"/>
          </a:solidFill>
          <a:ln xmlns:a="http://schemas.openxmlformats.org/drawingml/2006/main" w="0">
            <a:noFill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79B96F0-BE30-4E0B-8B3C-58A858C5A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220027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75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4487286-0215-4DD4-87F8-868EE0F116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143125"/>
            <a:ext cx="21431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211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7211D"/>
                </a:solidFill>
                <a:latin typeface="Arial"/>
                <a:ea typeface="Arial"/>
                <a:cs typeface="Arial"/>
              </a:rPr>
              <a:t>Read a dated claim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9C25887-8A41-4A74-8D66-16FC0527C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771775"/>
            <a:ext cx="214312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67069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67069"/>
                </a:solidFill>
                <a:latin typeface="Arial"/>
                <a:ea typeface="Arial"/>
                <a:cs typeface="Arial"/>
              </a:rPr>
              <a:t>Date + claim + source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7F68047-4E3C-4050-BA53-FA08AAD59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1952625"/>
            <a:ext cx="3143250" cy="1381125"/>
          </a:xfrm>
          <a:prstGeom xmlns:a="http://schemas.openxmlformats.org/drawingml/2006/main" prst="roundRect">
            <a:avLst>
              <a:gd name="adj" fmla="val 55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7D0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0714389-33E2-444B-A20D-1EDDAD3D74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2124075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6A14"/>
          </a:solidFill>
          <a:ln xmlns:a="http://schemas.openxmlformats.org/drawingml/2006/main" w="0">
            <a:noFill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BFA7481-066F-4E90-BD0D-353B2A45E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220027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75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B2470EF-9699-49A1-97EC-E6988198D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2143125"/>
            <a:ext cx="21431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211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7211D"/>
                </a:solidFill>
                <a:latin typeface="Arial"/>
                <a:ea typeface="Arial"/>
                <a:cs typeface="Arial"/>
              </a:rPr>
              <a:t>Map without borders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D23F408-5B56-47CF-B418-2F0226C9A0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2771775"/>
            <a:ext cx="214312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67069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67069"/>
                </a:solidFill>
                <a:latin typeface="Arial"/>
                <a:ea typeface="Arial"/>
                <a:cs typeface="Arial"/>
              </a:rPr>
              <a:t>Coordinate + evidence layer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B482C5F-26EC-4F1A-BE7D-786EB2342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1952625"/>
            <a:ext cx="3143250" cy="1381125"/>
          </a:xfrm>
          <a:prstGeom xmlns:a="http://schemas.openxmlformats.org/drawingml/2006/main" prst="roundRect">
            <a:avLst>
              <a:gd name="adj" fmla="val 55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7D0"/>
            </a:solidFill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91C11BD-9BD0-4FB7-8C60-76BB33DE1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124075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6A14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651088C-5EE9-4844-B912-0F3F0CC033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20027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75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7D678EB-228D-4A81-BFC0-B80723C4AC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2143125"/>
            <a:ext cx="21431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211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7211D"/>
                </a:solidFill>
                <a:latin typeface="Arial"/>
                <a:ea typeface="Arial"/>
                <a:cs typeface="Arial"/>
              </a:rPr>
              <a:t>Open Chapters 52–73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75F9A59-DC64-4565-A6B3-46306279C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2771775"/>
            <a:ext cx="214312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67069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67069"/>
                </a:solidFill>
                <a:latin typeface="Arial"/>
                <a:ea typeface="Arial"/>
                <a:cs typeface="Arial"/>
              </a:rPr>
              <a:t>Heading + section map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D14ADAB-FA75-4DA8-9BC8-9E928A098F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762375"/>
            <a:ext cx="3143250" cy="1381125"/>
          </a:xfrm>
          <a:prstGeom xmlns:a="http://schemas.openxmlformats.org/drawingml/2006/main" prst="roundRect">
            <a:avLst>
              <a:gd name="adj" fmla="val 55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7D0"/>
            </a:solidFill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A12ED29-7CAD-4CA9-B16B-32C7A88FF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933825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35A46"/>
          </a:solidFill>
          <a:ln xmlns:a="http://schemas.openxmlformats.org/drawingml/2006/main" w="0">
            <a:noFill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BF8A59C-B2CD-4688-B792-BE7FA392F6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401002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75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4788C2D-B7AB-4423-9DAB-3BF96A028E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3952875"/>
            <a:ext cx="21431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211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7211D"/>
                </a:solidFill>
                <a:latin typeface="Arial"/>
                <a:ea typeface="Arial"/>
                <a:cs typeface="Arial"/>
              </a:rPr>
              <a:t>Follow the linguistic turn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1937A64-E98A-4CFE-B76D-B83A77EB6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4581525"/>
            <a:ext cx="214312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67069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67069"/>
                </a:solidFill>
                <a:latin typeface="Arial"/>
                <a:ea typeface="Arial"/>
                <a:cs typeface="Arial"/>
              </a:rPr>
              <a:t>Available + planned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D592EED-5179-45FB-8E36-2DC3684E83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3762375"/>
            <a:ext cx="3143250" cy="1381125"/>
          </a:xfrm>
          <a:prstGeom xmlns:a="http://schemas.openxmlformats.org/drawingml/2006/main" prst="roundRect">
            <a:avLst>
              <a:gd name="adj" fmla="val 55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7D0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D57887B-B31A-4AC9-90AE-682F781E0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3933825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35A46"/>
          </a:solidFill>
          <a:ln xmlns:a="http://schemas.openxmlformats.org/drawingml/2006/main" w="0">
            <a:noFill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42342AB-4523-4D9D-998D-29C55553C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401002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75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D42A0AB-D7A9-459D-8A1B-E5D9FA2F89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3952875"/>
            <a:ext cx="21431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211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7211D"/>
                </a:solidFill>
                <a:latin typeface="Arial"/>
                <a:ea typeface="Arial"/>
                <a:cs typeface="Arial"/>
              </a:rPr>
              <a:t>Test a relation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CCB98B4-015C-4E7F-9036-2C1234082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6850" y="4581525"/>
            <a:ext cx="214312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67069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67069"/>
                </a:solidFill>
                <a:latin typeface="Arial"/>
                <a:ea typeface="Arial"/>
                <a:cs typeface="Arial"/>
              </a:rPr>
              <a:t>Inference + verification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53C7D27-C89B-4FDD-90A3-44099B1BE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3762375"/>
            <a:ext cx="3143250" cy="1381125"/>
          </a:xfrm>
          <a:prstGeom xmlns:a="http://schemas.openxmlformats.org/drawingml/2006/main" prst="roundRect">
            <a:avLst>
              <a:gd name="adj" fmla="val 55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7D0"/>
            </a:solidFill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9E78A485-1597-46B5-BA45-1F218B0DF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3933825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35A46"/>
          </a:solidFill>
          <a:ln xmlns:a="http://schemas.openxmlformats.org/drawingml/2006/main" w="0">
            <a:noFill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5C9FA3FB-3543-413B-9142-47FB66ECF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4010025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75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D4F0C52C-66BA-4E78-AA19-7C29B2394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3952875"/>
            <a:ext cx="21431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7211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7211D"/>
                </a:solidFill>
                <a:latin typeface="Arial"/>
                <a:ea typeface="Arial"/>
                <a:cs typeface="Arial"/>
              </a:rPr>
              <a:t>Decode a Panji record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45DE1814-7FDD-4058-91C8-E844E404C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4581525"/>
            <a:ext cx="214312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667069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667069"/>
                </a:solidFill>
                <a:latin typeface="Arial"/>
                <a:ea typeface="Arial"/>
                <a:cs typeface="Arial"/>
              </a:rPr>
              <a:t>Person + lineage + place</a:t>
            </a:r>
          </a:p>
        </p:txBody>
      </p:sp>
    </p:spTree>
    <p:extLst>
      <p:ext uri="{BB962C8B-B14F-4D97-AF65-F5344CB8AC3E}">
        <p14:creationId xmlns:p14="http://schemas.microsoft.com/office/powerpoint/2010/main" val="1949829376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101A2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42F3D2F-E136-44FE-B588-15E3129B7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38327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38327"/>
                </a:solidFill>
                <a:latin typeface="Arial"/>
                <a:ea typeface="Arial"/>
                <a:cs typeface="Arial"/>
              </a:rPr>
              <a:t>VIDEHA CLASSROOM  /  11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1932EC5-F853-469F-BDF1-01E2B449B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10858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Seminar exercise: memory or evidence?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D4E00F4-D047-4771-920F-40365A4FD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20000"/>
            </a:srgbClr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2D590F8-B1BA-490A-87AF-B422F3C3B4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952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86667"/>
          </a:bodyPr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BCC7D7"/>
                </a:solidFill>
                <a:latin typeface="Arial"/>
                <a:ea typeface="Arial"/>
                <a:cs typeface="Arial"/>
              </a:defRPr>
            </a:pPr>
            <a:r>
              <a:rPr sz="750" b="0">
                <a:solidFill>
                  <a:srgbClr val="BCC7D7"/>
                </a:solidFill>
                <a:latin typeface="Arial"/>
                <a:ea typeface="Arial"/>
                <a:cs typeface="Arial"/>
              </a:rPr>
              <a:t>Mithila–Vajji–Anga · Gajendra Thakur, Editor, Videha ISSN 2229-547X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97E6464-84A6-42D0-A030-C456CF727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19850"/>
            <a:ext cx="628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B38327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B38327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FEFA17D-2DCC-4023-B9D5-CD8081153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62125"/>
            <a:ext cx="1809750" cy="514350"/>
          </a:xfrm>
          <a:prstGeom xmlns:a="http://schemas.openxmlformats.org/drawingml/2006/main" prst="roundRect">
            <a:avLst>
              <a:gd name="adj" fmla="val 14815"/>
            </a:avLst>
          </a:prstGeom>
          <a:solidFill xmlns:a="http://schemas.openxmlformats.org/drawingml/2006/main">
            <a:srgbClr val="C66A14"/>
          </a:solidFill>
          <a:ln xmlns:a="http://schemas.openxmlformats.org/drawingml/2006/main" w="0">
            <a:noFill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F9F3A1B-DC60-494B-8934-E44EC1F89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885950"/>
            <a:ext cx="14763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Claim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F1A018C-4B1F-48EF-9038-C11FC8EA64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1857375"/>
            <a:ext cx="8191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D5DDE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D5DDE8"/>
                </a:solidFill>
                <a:latin typeface="Arial"/>
                <a:ea typeface="Arial"/>
                <a:cs typeface="Arial"/>
              </a:rPr>
              <a:t>What is actually being asserted?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1262B8F-CDA4-4030-869E-7659EEC19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47925"/>
            <a:ext cx="1809750" cy="514350"/>
          </a:xfrm>
          <a:prstGeom xmlns:a="http://schemas.openxmlformats.org/drawingml/2006/main" prst="roundRect">
            <a:avLst>
              <a:gd name="adj" fmla="val 14815"/>
            </a:avLst>
          </a:prstGeom>
          <a:solidFill xmlns:a="http://schemas.openxmlformats.org/drawingml/2006/main">
            <a:srgbClr val="235A46"/>
          </a:solidFill>
          <a:ln xmlns:a="http://schemas.openxmlformats.org/drawingml/2006/main" w="0">
            <a:noFill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CF8EA38-A42B-4C90-86F2-F4880A44F1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571750"/>
            <a:ext cx="14763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Record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E207578-0A65-4E6A-AF6F-1894D5A714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2543175"/>
            <a:ext cx="8191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D5DDE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D5DDE8"/>
                </a:solidFill>
                <a:latin typeface="Arial"/>
                <a:ea typeface="Arial"/>
                <a:cs typeface="Arial"/>
              </a:rPr>
              <a:t>Which text, inscription, object, map, or archive supports it?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94815DA-41DE-45EB-B2BF-E336B3983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33725"/>
            <a:ext cx="1809750" cy="514350"/>
          </a:xfrm>
          <a:prstGeom xmlns:a="http://schemas.openxmlformats.org/drawingml/2006/main" prst="roundRect">
            <a:avLst>
              <a:gd name="adj" fmla="val 14815"/>
            </a:avLst>
          </a:prstGeom>
          <a:solidFill xmlns:a="http://schemas.openxmlformats.org/drawingml/2006/main">
            <a:srgbClr val="C66A14"/>
          </a:solidFill>
          <a:ln xmlns:a="http://schemas.openxmlformats.org/drawingml/2006/main" w="0">
            <a:noFill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8A4B2EE-ECF3-4DD8-8957-C6C17DE2D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257550"/>
            <a:ext cx="14763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Date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5297E00-9B84-4105-86FF-944FAFAB2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3228975"/>
            <a:ext cx="8191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D5DDE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D5DDE8"/>
                </a:solidFill>
                <a:latin typeface="Arial"/>
                <a:ea typeface="Arial"/>
                <a:cs typeface="Arial"/>
              </a:rPr>
              <a:t>Is the date exact, conventional, approximate, or retrospective?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409F5FC-3147-41A1-92CE-F81B9B7DB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19525"/>
            <a:ext cx="1809750" cy="514350"/>
          </a:xfrm>
          <a:prstGeom xmlns:a="http://schemas.openxmlformats.org/drawingml/2006/main" prst="roundRect">
            <a:avLst>
              <a:gd name="adj" fmla="val 14815"/>
            </a:avLst>
          </a:prstGeom>
          <a:solidFill xmlns:a="http://schemas.openxmlformats.org/drawingml/2006/main">
            <a:srgbClr val="235A46"/>
          </a:solidFill>
          <a:ln xmlns:a="http://schemas.openxmlformats.org/drawingml/2006/main" w="0">
            <a:noFill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0B9672B-F9A2-47DC-89A6-AE33C7784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943350"/>
            <a:ext cx="14763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Place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D670629-7C80-4919-BB0D-93B0434DA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3914775"/>
            <a:ext cx="8191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D5DDE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D5DDE8"/>
                </a:solidFill>
                <a:latin typeface="Arial"/>
                <a:ea typeface="Arial"/>
                <a:cs typeface="Arial"/>
              </a:rPr>
              <a:t>Is the coordinate modern orientation or historical evidence?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97BBDED-4ABC-43C9-83F4-CC046A355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05325"/>
            <a:ext cx="1809750" cy="514350"/>
          </a:xfrm>
          <a:prstGeom xmlns:a="http://schemas.openxmlformats.org/drawingml/2006/main" prst="roundRect">
            <a:avLst>
              <a:gd name="adj" fmla="val 14815"/>
            </a:avLst>
          </a:prstGeom>
          <a:solidFill xmlns:a="http://schemas.openxmlformats.org/drawingml/2006/main">
            <a:srgbClr val="C66A14"/>
          </a:solidFill>
          <a:ln xmlns:a="http://schemas.openxmlformats.org/drawingml/2006/main" w="0">
            <a:noFill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FB2B0CE-3813-4EE7-994D-EA77F0843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629150"/>
            <a:ext cx="14763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Status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08656D1-362A-4274-9421-4DA0EFCFD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4600575"/>
            <a:ext cx="8191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D5DDE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D5DDE8"/>
                </a:solidFill>
                <a:latin typeface="Arial"/>
                <a:ea typeface="Arial"/>
                <a:cs typeface="Arial"/>
              </a:rPr>
              <a:t>Is the chapter supplied, translated, indexed, or only planned?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FA35A11-1D2B-475A-B16A-733945D3E1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91125"/>
            <a:ext cx="1809750" cy="514350"/>
          </a:xfrm>
          <a:prstGeom xmlns:a="http://schemas.openxmlformats.org/drawingml/2006/main" prst="roundRect">
            <a:avLst>
              <a:gd name="adj" fmla="val 14815"/>
            </a:avLst>
          </a:prstGeom>
          <a:solidFill xmlns:a="http://schemas.openxmlformats.org/drawingml/2006/main">
            <a:srgbClr val="235A46"/>
          </a:solidFill>
          <a:ln xmlns:a="http://schemas.openxmlformats.org/drawingml/2006/main" w="0">
            <a:noFill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F28E1BF-248A-4A66-99F2-0DCFB0077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314950"/>
            <a:ext cx="14763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0196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Answer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044FFEA-E43B-40CA-9192-99E27F5CE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5286375"/>
            <a:ext cx="8191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D5DDE8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D5DDE8"/>
                </a:solidFill>
                <a:latin typeface="Arial"/>
                <a:ea typeface="Arial"/>
                <a:cs typeface="Arial"/>
              </a:rPr>
              <a:t>State the strongest conclusion that the evidence warrants.</a:t>
            </a:r>
          </a:p>
        </p:txBody>
      </p:sp>
    </p:spTree>
    <p:extLst>
      <p:ext uri="{BB962C8B-B14F-4D97-AF65-F5344CB8AC3E}">
        <p14:creationId xmlns:p14="http://schemas.microsoft.com/office/powerpoint/2010/main" val="196327368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5F1E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8DBF4DE-B121-4FCB-9956-1204A122A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66A14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C66A14"/>
                </a:solidFill>
                <a:latin typeface="Arial"/>
                <a:ea typeface="Arial"/>
                <a:cs typeface="Arial"/>
              </a:rPr>
              <a:t>VIDEHA CLASSROOM  /  12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D9E366D-5B0A-4060-AB2A-FC9F0E0B0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10858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7211D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7211D"/>
                </a:solidFill>
                <a:latin typeface="Arial"/>
                <a:ea typeface="Arial"/>
                <a:cs typeface="Arial"/>
              </a:rPr>
              <a:t>Continue the research at Videha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AD8FE49-AA5C-4E16-B484-52277D8A26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7D0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98677EE-A058-4E36-9AC9-A67F3FDB1E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952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86667"/>
          </a:bodyPr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67069"/>
                </a:solidFill>
                <a:latin typeface="Arial"/>
                <a:ea typeface="Arial"/>
                <a:cs typeface="Arial"/>
              </a:defRPr>
            </a:pPr>
            <a:r>
              <a:rPr sz="750" b="0">
                <a:solidFill>
                  <a:srgbClr val="667069"/>
                </a:solidFill>
                <a:latin typeface="Arial"/>
                <a:ea typeface="Arial"/>
                <a:cs typeface="Arial"/>
              </a:rPr>
              <a:t>Mithila–Vajji–Anga · Gajendra Thakur, Editor, Videha ISSN 2229-547X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E224ED7-CC5D-4ECB-A580-FC426D1B4F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19850"/>
            <a:ext cx="628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C66A14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C66A14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27C7DC8-39C6-42C5-B354-378F90711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57375"/>
            <a:ext cx="6191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7211D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17211D"/>
                </a:solidFill>
                <a:latin typeface="Arial"/>
                <a:ea typeface="Arial"/>
                <a:cs typeface="Arial"/>
              </a:rPr>
              <a:t>Mithila–Vajji–Anga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ADC49E2-5C82-4231-9837-030C1CCE7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19375"/>
            <a:ext cx="685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C66A14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C66A14"/>
                </a:solidFill>
                <a:latin typeface="Arial"/>
                <a:ea typeface="Arial"/>
                <a:cs typeface="Arial"/>
              </a:rPr>
              <a:t>videha-ejournal.github.io/mithila-vajji-anga/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83CD50D-9CEE-4895-9C33-395692A1D6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33750"/>
            <a:ext cx="4953000" cy="1381125"/>
          </a:xfrm>
          <a:prstGeom xmlns:a="http://schemas.openxmlformats.org/drawingml/2006/main" prst="roundRect">
            <a:avLst>
              <a:gd name="adj" fmla="val 55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7D0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D959638-3E08-485B-8A01-53A17439CC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33750"/>
            <a:ext cx="66675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5A46"/>
          </a:solidFill>
          <a:ln xmlns:a="http://schemas.openxmlformats.org/drawingml/2006/main" w="0">
            <a:noFill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EB81280-8C66-48B3-B10F-AC7640286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505200"/>
            <a:ext cx="4591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211D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211D"/>
                </a:solidFill>
                <a:latin typeface="Arial"/>
                <a:ea typeface="Arial"/>
                <a:cs typeface="Arial"/>
              </a:rPr>
              <a:t>Videha Maithili eJournal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8F00AE1-9CD5-41BD-BA71-AAC06C12A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886200"/>
            <a:ext cx="4572000" cy="695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7069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069"/>
                </a:solidFill>
                <a:latin typeface="Arial"/>
                <a:ea typeface="Arial"/>
                <a:cs typeface="Arial"/>
              </a:rPr>
              <a:t>www.videha.co.in/ · ISSN 2229-547X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C842832-B7DB-4DBC-8AE5-884D2C233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333750"/>
            <a:ext cx="4953000" cy="1381125"/>
          </a:xfrm>
          <a:prstGeom xmlns:a="http://schemas.openxmlformats.org/drawingml/2006/main" prst="roundRect">
            <a:avLst>
              <a:gd name="adj" fmla="val 551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7D0"/>
            </a:solidFill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04BE70C-5EF6-470F-BAB4-091D90B2E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3333750"/>
            <a:ext cx="66675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6A14"/>
          </a:solidFill>
          <a:ln xmlns:a="http://schemas.openxmlformats.org/drawingml/2006/main" w="0">
            <a:noFill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5A394A7-A1F8-4AB3-9AC3-86EAD25AB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505200"/>
            <a:ext cx="4591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211D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211D"/>
                </a:solidFill>
                <a:latin typeface="Arial"/>
                <a:ea typeface="Arial"/>
                <a:cs typeface="Arial"/>
              </a:rPr>
              <a:t>Videha GitHub archive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3C00B88-52BA-47EF-A784-0F8EA12B4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886200"/>
            <a:ext cx="4572000" cy="695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7069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069"/>
                </a:solidFill>
                <a:latin typeface="Arial"/>
                <a:ea typeface="Arial"/>
                <a:cs typeface="Arial"/>
              </a:rPr>
              <a:t>videha-ejournal.github.io/videha/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9A19B62-D858-47ED-9082-129075F77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38750"/>
            <a:ext cx="5715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8611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211D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7211D"/>
                </a:solidFill>
                <a:latin typeface="Arial"/>
                <a:ea typeface="Arial"/>
                <a:cs typeface="Arial"/>
              </a:rPr>
              <a:t>Editor: Gajendra Thakur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77468D8-3456-49C4-B249-E6450F1FA9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15000"/>
            <a:ext cx="857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67069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069"/>
                </a:solidFill>
                <a:latin typeface="Arial"/>
                <a:ea typeface="Arial"/>
                <a:cs typeface="Arial"/>
              </a:rPr>
              <a:t>Every conclusion returns to its source and remains open to revision.</a:t>
            </a:r>
          </a:p>
        </p:txBody>
      </p:sp>
    </p:spTree>
    <p:extLst>
      <p:ext uri="{BB962C8B-B14F-4D97-AF65-F5344CB8AC3E}">
        <p14:creationId xmlns:p14="http://schemas.microsoft.com/office/powerpoint/2010/main" val="23385264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5F1E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B782F03-F4FE-4CE9-B06D-EFD2D4717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66A14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C66A14"/>
                </a:solidFill>
                <a:latin typeface="Arial"/>
                <a:ea typeface="Arial"/>
                <a:cs typeface="Arial"/>
              </a:rPr>
              <a:t>VIDEHA CLASSROOM  /  02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C83AE36-39B5-4C00-A4A0-E3A19E5D3D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10858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7211D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7211D"/>
                </a:solidFill>
                <a:latin typeface="Arial"/>
                <a:ea typeface="Arial"/>
                <a:cs typeface="Arial"/>
              </a:rPr>
              <a:t>The archive is a connected research ecosystem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24B5448-C90B-4C72-A984-C23B3C1DF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7D0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687B791-4E43-487D-A40C-9831C6428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952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86667"/>
          </a:bodyPr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67069"/>
                </a:solidFill>
                <a:latin typeface="Arial"/>
                <a:ea typeface="Arial"/>
                <a:cs typeface="Arial"/>
              </a:defRPr>
            </a:pPr>
            <a:r>
              <a:rPr sz="750" b="0">
                <a:solidFill>
                  <a:srgbClr val="667069"/>
                </a:solidFill>
                <a:latin typeface="Arial"/>
                <a:ea typeface="Arial"/>
                <a:cs typeface="Arial"/>
              </a:rPr>
              <a:t>Mithila–Vajji–Anga · Gajendra Thakur, Editor, Videha ISSN 2229-547X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50AB06A-D7A0-480D-98C8-1D3F7808D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19850"/>
            <a:ext cx="628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C66A14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C66A14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93939DD-F958-4C27-AF68-161C67905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09750"/>
            <a:ext cx="3371850" cy="1524000"/>
          </a:xfrm>
          <a:prstGeom xmlns:a="http://schemas.openxmlformats.org/drawingml/2006/main" prst="roundRect">
            <a:avLst>
              <a:gd name="adj" fmla="val 5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7D0"/>
            </a:solidFill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B7B45CB-13CD-4CAA-9FA1-DF7E64773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09750"/>
            <a:ext cx="66675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6A14"/>
          </a:solidFill>
          <a:ln xmlns:a="http://schemas.openxmlformats.org/drawingml/2006/main" w="0">
            <a:noFill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636F001-A011-4F3C-B96A-8EE049D39E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981200"/>
            <a:ext cx="3009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211D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211D"/>
                </a:solidFill>
                <a:latin typeface="Arial"/>
                <a:ea typeface="Arial"/>
                <a:cs typeface="Arial"/>
              </a:rPr>
              <a:t>HISTORIES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0A53DC3-17F6-4A3A-B860-9844C8E76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362200"/>
            <a:ext cx="29908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7069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069"/>
                </a:solidFill>
                <a:latin typeface="Arial"/>
                <a:ea typeface="Arial"/>
                <a:cs typeface="Arial"/>
              </a:rPr>
              <a:t>Political + socio-cultural-economic chapters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953D277-445B-4C4C-9378-798489A4F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1809750"/>
            <a:ext cx="3371850" cy="1524000"/>
          </a:xfrm>
          <a:prstGeom xmlns:a="http://schemas.openxmlformats.org/drawingml/2006/main" prst="roundRect">
            <a:avLst>
              <a:gd name="adj" fmla="val 5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7D0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19A4540-5DE7-439C-A22E-5CCE9C1DB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1809750"/>
            <a:ext cx="66675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6A14"/>
          </a:solidFill>
          <a:ln xmlns:a="http://schemas.openxmlformats.org/drawingml/2006/main" w="0">
            <a:noFill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0342E26-5535-4B80-BFD6-A70533158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1981200"/>
            <a:ext cx="3009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211D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211D"/>
                </a:solidFill>
                <a:latin typeface="Arial"/>
                <a:ea typeface="Arial"/>
                <a:cs typeface="Arial"/>
              </a:rPr>
              <a:t>PANJI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6E2E145-2354-447B-BF43-32479A5AF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2362200"/>
            <a:ext cx="29908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7069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069"/>
                </a:solidFill>
                <a:latin typeface="Arial"/>
                <a:ea typeface="Arial"/>
                <a:cs typeface="Arial"/>
              </a:rPr>
              <a:t>Six-volume genealogical archive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78E0B4B-EF1A-480B-986B-7937EAB34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1809750"/>
            <a:ext cx="3371850" cy="1524000"/>
          </a:xfrm>
          <a:prstGeom xmlns:a="http://schemas.openxmlformats.org/drawingml/2006/main" prst="roundRect">
            <a:avLst>
              <a:gd name="adj" fmla="val 5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7D0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D28C4B5-A67E-498C-AA12-1989A2F36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1809750"/>
            <a:ext cx="66675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5A46"/>
          </a:solidFill>
          <a:ln xmlns:a="http://schemas.openxmlformats.org/drawingml/2006/main" w="0">
            <a:noFill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7D826B1-5E40-410E-A2F7-821E56E7A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1981200"/>
            <a:ext cx="3009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211D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211D"/>
                </a:solidFill>
                <a:latin typeface="Arial"/>
                <a:ea typeface="Arial"/>
                <a:cs typeface="Arial"/>
              </a:rPr>
              <a:t>PHILOSOPHY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B8748DF-ED09-49EF-86D2-5288DA4C7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2362200"/>
            <a:ext cx="29908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7069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069"/>
                </a:solidFill>
                <a:latin typeface="Arial"/>
                <a:ea typeface="Arial"/>
                <a:cs typeface="Arial"/>
              </a:rPr>
              <a:t>72 Volume I ideas + 100 Volume II ideas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9D669C4-F13F-431F-B1A6-561FFA14D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0"/>
            <a:ext cx="3371850" cy="1524000"/>
          </a:xfrm>
          <a:prstGeom xmlns:a="http://schemas.openxmlformats.org/drawingml/2006/main" prst="roundRect">
            <a:avLst>
              <a:gd name="adj" fmla="val 5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7D0"/>
            </a:solidFill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6D2BC01-4F49-4EE9-9503-698CEDAA1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0"/>
            <a:ext cx="66675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6A14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B5B33DE-CB6D-4CAA-B272-7B776AEB5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790950"/>
            <a:ext cx="3009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211D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211D"/>
                </a:solidFill>
                <a:latin typeface="Arial"/>
                <a:ea typeface="Arial"/>
                <a:cs typeface="Arial"/>
              </a:rPr>
              <a:t>LITERATURE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54DAD5F-71BF-4EC0-B5A7-D38977F57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171950"/>
            <a:ext cx="29908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7069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069"/>
                </a:solidFill>
                <a:latin typeface="Arial"/>
                <a:ea typeface="Arial"/>
                <a:cs typeface="Arial"/>
              </a:rPr>
              <a:t>A Parallel History, Tome I–IV, Volumes 1–100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5362E2D-0632-4661-8E3E-243AA9D05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3619500"/>
            <a:ext cx="3371850" cy="1524000"/>
          </a:xfrm>
          <a:prstGeom xmlns:a="http://schemas.openxmlformats.org/drawingml/2006/main" prst="roundRect">
            <a:avLst>
              <a:gd name="adj" fmla="val 5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7D0"/>
            </a:solidFill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6790383-72A0-4423-BB51-3438CDA38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3619500"/>
            <a:ext cx="66675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6A14"/>
          </a:solidFill>
          <a:ln xmlns:a="http://schemas.openxmlformats.org/drawingml/2006/main" w="0">
            <a:noFill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6158FE0-C276-47C4-8CD1-F16D5FC94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3790950"/>
            <a:ext cx="3009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211D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211D"/>
                </a:solidFill>
                <a:latin typeface="Arial"/>
                <a:ea typeface="Arial"/>
                <a:cs typeface="Arial"/>
              </a:rPr>
              <a:t>TRANSLATIONS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00511FD-D686-4771-B629-4F369F09BD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4171950"/>
            <a:ext cx="29908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7069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069"/>
                </a:solidFill>
                <a:latin typeface="Arial"/>
                <a:ea typeface="Arial"/>
                <a:cs typeface="Arial"/>
              </a:rPr>
              <a:t>Four major Sanskrit works in the Maithili tradition</a:t>
            </a:r>
          </a:p>
        </p:txBody>
      </p:sp>
    </p:spTree>
    <p:extLst>
      <p:ext uri="{BB962C8B-B14F-4D97-AF65-F5344CB8AC3E}">
        <p14:creationId xmlns:p14="http://schemas.microsoft.com/office/powerpoint/2010/main" val="213489572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101A2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FB03DF5-06AD-43E8-99DA-700D584BC2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38327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38327"/>
                </a:solidFill>
                <a:latin typeface="Arial"/>
                <a:ea typeface="Arial"/>
                <a:cs typeface="Arial"/>
              </a:rPr>
              <a:t>VIDEHA CLASSROOM  /  03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3B205AE-0AA4-4AEF-9131-748E1A9D18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10858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Four evidence rules prevent false certainty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E46771A-17AF-44E9-A5E7-63D1491E6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20000"/>
            </a:srgbClr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B57E38A-B294-4F7C-8AAB-7101C084B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952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86667"/>
          </a:bodyPr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BCC7D7"/>
                </a:solidFill>
                <a:latin typeface="Arial"/>
                <a:ea typeface="Arial"/>
                <a:cs typeface="Arial"/>
              </a:defRPr>
            </a:pPr>
            <a:r>
              <a:rPr sz="750" b="0">
                <a:solidFill>
                  <a:srgbClr val="BCC7D7"/>
                </a:solidFill>
                <a:latin typeface="Arial"/>
                <a:ea typeface="Arial"/>
                <a:cs typeface="Arial"/>
              </a:rPr>
              <a:t>Mithila–Vajji–Anga · Gajendra Thakur, Editor, Videha ISSN 2229-547X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D03C612-A1C0-46DE-B05B-0A7627FCAE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19850"/>
            <a:ext cx="628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B38327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B38327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5DB4F51-F31A-4FCD-8DBF-635660396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09750"/>
            <a:ext cx="571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B38327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B38327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B88BF21-40E7-42FB-8F6F-DA07B1139D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1809750"/>
            <a:ext cx="4191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Modern point ≠ historical frontier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5F7245C-5251-4E80-BF16-22F20B4E3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1809750"/>
            <a:ext cx="5334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C5D0D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C5D0DF"/>
                </a:solidFill>
                <a:latin typeface="Arial"/>
                <a:ea typeface="Arial"/>
                <a:cs typeface="Arial"/>
              </a:rPr>
              <a:t>Coordinates orient the reader; they do not reconstruct an ancient border.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3CDB2B9-CC87-4114-8F73-D06A9A5F1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95550"/>
            <a:ext cx="10382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13333"/>
            </a:srgbClr>
          </a:solidFill>
          <a:ln xmlns:a="http://schemas.openxmlformats.org/drawingml/2006/main" w="0">
            <a:noFill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0433231-9FB7-4FD8-968B-D1D8DEC459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90825"/>
            <a:ext cx="571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B38327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B38327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4D9B40A-22E1-4535-9F82-6A953A83E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2790825"/>
            <a:ext cx="4191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Textual memory ≠ dated event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94147F9-50E7-4F77-AD04-9393872EA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2790825"/>
            <a:ext cx="5334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C5D0D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C5D0DF"/>
                </a:solidFill>
                <a:latin typeface="Arial"/>
                <a:ea typeface="Arial"/>
                <a:cs typeface="Arial"/>
              </a:rPr>
              <a:t>Traditions are evidence of transmission and meaning, not automatic calendar dates.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45064B6-08BE-4D25-9649-8B90670B9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76625"/>
            <a:ext cx="10382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13333"/>
            </a:srgbClr>
          </a:solidFill>
          <a:ln xmlns:a="http://schemas.openxmlformats.org/drawingml/2006/main" w="0">
            <a:noFill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32A3E79-0549-4727-B40C-B8F829654F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71900"/>
            <a:ext cx="571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B38327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B38327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CB06606-AAED-4958-9993-C2A404FAE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3771900"/>
            <a:ext cx="4191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Shared term ≠ proved relation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95FE3F9-A23B-4E8D-BA5A-FD4B8C7CB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3771900"/>
            <a:ext cx="5334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C5D0D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C5D0DF"/>
                </a:solidFill>
                <a:latin typeface="Arial"/>
                <a:ea typeface="Arial"/>
                <a:cs typeface="Arial"/>
              </a:rPr>
              <a:t>The knowledge graph discovers possible links; the cited record must verify them.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9D58ACC-36C8-4F80-98B7-9177A2A48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57700"/>
            <a:ext cx="10382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13333"/>
            </a:srgbClr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35C2A7D-B86D-4330-863C-5F930B452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52975"/>
            <a:ext cx="571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B38327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B38327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6DD83EC-1E23-4F41-BD4C-C0293E11D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4752975"/>
            <a:ext cx="4191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Planned ≠ supplied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69F656F-28AD-4B33-81B6-06B01F809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4752975"/>
            <a:ext cx="5334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C5D0DF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C5D0DF"/>
                </a:solidFill>
                <a:latin typeface="Arial"/>
                <a:ea typeface="Arial"/>
                <a:cs typeface="Arial"/>
              </a:rPr>
              <a:t>Only provided chapters receive completed status or substantive summaries.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4B69F22-A1D0-4F30-8D9C-FADB6D63B6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38775"/>
            <a:ext cx="10382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13333"/>
            </a:srgbClr>
          </a:solidFill>
          <a:ln xmlns:a="http://schemas.openxmlformats.org/drawingml/2006/main" w="0">
            <a:noFill/>
          </a:ln>
        </p:spPr>
      </p:sp>
    </p:spTree>
    <p:extLst>
      <p:ext uri="{BB962C8B-B14F-4D97-AF65-F5344CB8AC3E}">
        <p14:creationId xmlns:p14="http://schemas.microsoft.com/office/powerpoint/2010/main" val="198775226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5F1E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EDF4ED9E-CC87-4EFA-B330-7CB596DCB7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66A14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C66A14"/>
                </a:solidFill>
                <a:latin typeface="Arial"/>
                <a:ea typeface="Arial"/>
                <a:cs typeface="Arial"/>
              </a:rPr>
              <a:t>VIDEHA CLASSROOM  /  04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6AB3336-B765-433F-8200-A007892B01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10858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7211D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7211D"/>
                </a:solidFill>
                <a:latin typeface="Arial"/>
                <a:ea typeface="Arial"/>
                <a:cs typeface="Arial"/>
              </a:rPr>
              <a:t>Historical map: two layers, not one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6FE00FC-5A29-4376-8550-28EE92F6D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7D0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6764BFE-A2E2-4128-87F6-9742B777A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952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86667"/>
          </a:bodyPr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67069"/>
                </a:solidFill>
                <a:latin typeface="Arial"/>
                <a:ea typeface="Arial"/>
                <a:cs typeface="Arial"/>
              </a:defRPr>
            </a:pPr>
            <a:r>
              <a:rPr sz="750" b="0">
                <a:solidFill>
                  <a:srgbClr val="667069"/>
                </a:solidFill>
                <a:latin typeface="Arial"/>
                <a:ea typeface="Arial"/>
                <a:cs typeface="Arial"/>
              </a:rPr>
              <a:t>Mithila–Vajji–Anga · Gajendra Thakur, Editor, Videha ISSN 2229-547X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20EFC4C-5087-4EA9-BACE-694B9DA1D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19850"/>
            <a:ext cx="628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C66A14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C66A14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653E94E-3F7B-4B1C-BEED-82532826C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09750"/>
            <a:ext cx="6858000" cy="4000500"/>
          </a:xfrm>
          <a:prstGeom xmlns:a="http://schemas.openxmlformats.org/drawingml/2006/main" prst="roundRect">
            <a:avLst>
              <a:gd name="adj" fmla="val 1905"/>
            </a:avLst>
          </a:prstGeom>
          <a:solidFill xmlns:a="http://schemas.openxmlformats.org/drawingml/2006/main">
            <a:srgbClr val="E9E3D7"/>
          </a:solidFill>
          <a:ln xmlns:a="http://schemas.openxmlformats.org/drawingml/2006/main" w="9525">
            <a:solidFill>
              <a:srgbClr val="D7D7D0"/>
            </a:solidFill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7B65B21-FEB1-499D-AE61-8AA42FAA4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0383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C66A14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C66A14"/>
                </a:solidFill>
                <a:latin typeface="Arial"/>
                <a:ea typeface="Arial"/>
                <a:cs typeface="Arial"/>
              </a:rPr>
              <a:t>DATED EVIDENCE ANCHORS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B71DF78-6B96-4A8C-8862-3B0011730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" y="261937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6A14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48F16C6-3455-42AA-A90F-C562B9F1D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867025"/>
            <a:ext cx="1047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79487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17211D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17211D"/>
                </a:solidFill>
                <a:latin typeface="Arial"/>
                <a:ea typeface="Arial"/>
                <a:cs typeface="Arial"/>
              </a:rPr>
              <a:t>Kathmandu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39DB1AA-5DB4-47B8-AB19-9628D62A8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095625"/>
            <a:ext cx="133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667069"/>
                </a:solidFill>
                <a:latin typeface="Arial"/>
                <a:ea typeface="Arial"/>
                <a:cs typeface="Arial"/>
              </a:defRPr>
            </a:pPr>
            <a:r>
              <a:rPr sz="750" b="0">
                <a:solidFill>
                  <a:srgbClr val="667069"/>
                </a:solidFill>
                <a:latin typeface="Arial"/>
                <a:ea typeface="Arial"/>
                <a:cs typeface="Arial"/>
              </a:rPr>
              <a:t>Archives · Sacred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A928531-0B1D-41E6-8EB1-BE16D9680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19375" y="261937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35A46"/>
          </a:solidFill>
          <a:ln xmlns:a="http://schemas.openxmlformats.org/drawingml/2006/main" w="0">
            <a:noFill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CBC4FC2-0A61-4741-B760-DB3B25947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2867025"/>
            <a:ext cx="1047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79487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17211D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17211D"/>
                </a:solidFill>
                <a:latin typeface="Arial"/>
                <a:ea typeface="Arial"/>
                <a:cs typeface="Arial"/>
              </a:rPr>
              <a:t>Simraungadh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740E056-B385-4AAF-A4C0-92595F31FD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43125" y="3095625"/>
            <a:ext cx="133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667069"/>
                </a:solidFill>
                <a:latin typeface="Arial"/>
                <a:ea typeface="Arial"/>
                <a:cs typeface="Arial"/>
              </a:defRPr>
            </a:pPr>
            <a:r>
              <a:rPr sz="750" b="0">
                <a:solidFill>
                  <a:srgbClr val="667069"/>
                </a:solidFill>
                <a:latin typeface="Arial"/>
                <a:ea typeface="Arial"/>
                <a:cs typeface="Arial"/>
              </a:rPr>
              <a:t>Polities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1F0B2AD-E529-4603-BA57-C9FBD8254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43375" y="261937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6A14"/>
          </a:solidFill>
          <a:ln xmlns:a="http://schemas.openxmlformats.org/drawingml/2006/main" w="0">
            <a:noFill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4C59555-325B-49BA-9EC4-51F38E701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2867025"/>
            <a:ext cx="1047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79487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17211D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17211D"/>
                </a:solidFill>
                <a:latin typeface="Arial"/>
                <a:ea typeface="Arial"/>
                <a:cs typeface="Arial"/>
              </a:rPr>
              <a:t>Janakpur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BD086A3-7CB3-415C-B147-9139A293ED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67125" y="3095625"/>
            <a:ext cx="133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667069"/>
                </a:solidFill>
                <a:latin typeface="Arial"/>
                <a:ea typeface="Arial"/>
                <a:cs typeface="Arial"/>
              </a:defRPr>
            </a:pPr>
            <a:r>
              <a:rPr sz="750" b="0">
                <a:solidFill>
                  <a:srgbClr val="667069"/>
                </a:solidFill>
                <a:latin typeface="Arial"/>
                <a:ea typeface="Arial"/>
                <a:cs typeface="Arial"/>
              </a:rPr>
              <a:t>Learning · Sacred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E5F8A98-13A2-4632-B6AE-FF43E53E34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261937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35A46"/>
          </a:solidFill>
          <a:ln xmlns:a="http://schemas.openxmlformats.org/drawingml/2006/main" w="0">
            <a:noFill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467BDD4-2D0D-4852-B6BE-599F186AFE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2867025"/>
            <a:ext cx="1047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79487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17211D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17211D"/>
                </a:solidFill>
                <a:latin typeface="Arial"/>
                <a:ea typeface="Arial"/>
                <a:cs typeface="Arial"/>
              </a:rPr>
              <a:t>Darbhanga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DE196B8-E8A0-465A-BA9D-9A48A93F0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3095625"/>
            <a:ext cx="133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667069"/>
                </a:solidFill>
                <a:latin typeface="Arial"/>
                <a:ea typeface="Arial"/>
                <a:cs typeface="Arial"/>
              </a:defRPr>
            </a:pPr>
            <a:r>
              <a:rPr sz="750" b="0">
                <a:solidFill>
                  <a:srgbClr val="667069"/>
                </a:solidFill>
                <a:latin typeface="Arial"/>
                <a:ea typeface="Arial"/>
                <a:cs typeface="Arial"/>
              </a:rPr>
              <a:t>Archives · Learning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9B2084F-F0CC-4219-9038-1A08C02858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" y="404812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6A14"/>
          </a:solidFill>
          <a:ln xmlns:a="http://schemas.openxmlformats.org/drawingml/2006/main" w="0">
            <a:noFill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1D31FB3-502B-40B7-8356-F887A0F0F4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295775"/>
            <a:ext cx="1047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79487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17211D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17211D"/>
                </a:solidFill>
                <a:latin typeface="Arial"/>
                <a:ea typeface="Arial"/>
                <a:cs typeface="Arial"/>
              </a:rPr>
              <a:t>Vaiśālī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3D174EE-E021-4930-BD81-E596FF165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524375"/>
            <a:ext cx="133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667069"/>
                </a:solidFill>
                <a:latin typeface="Arial"/>
                <a:ea typeface="Arial"/>
                <a:cs typeface="Arial"/>
              </a:defRPr>
            </a:pPr>
            <a:r>
              <a:rPr sz="750" b="0">
                <a:solidFill>
                  <a:srgbClr val="667069"/>
                </a:solidFill>
                <a:latin typeface="Arial"/>
                <a:ea typeface="Arial"/>
                <a:cs typeface="Arial"/>
              </a:rPr>
              <a:t>Polities · Sacred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33A18E8-BFD3-466D-B154-0F98044BE0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19375" y="404812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35A46"/>
          </a:solidFill>
          <a:ln xmlns:a="http://schemas.openxmlformats.org/drawingml/2006/main" w="0">
            <a:noFill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5EF9ACF-0544-485D-B4D4-DC2FCA1FE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4295775"/>
            <a:ext cx="1047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79487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17211D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17211D"/>
                </a:solidFill>
                <a:latin typeface="Arial"/>
                <a:ea typeface="Arial"/>
                <a:cs typeface="Arial"/>
              </a:rPr>
              <a:t>Pāṭaliputra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535A3B6-A3CD-4BB3-B38B-3ED5BD96D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43125" y="4524375"/>
            <a:ext cx="133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667069"/>
                </a:solidFill>
                <a:latin typeface="Arial"/>
                <a:ea typeface="Arial"/>
                <a:cs typeface="Arial"/>
              </a:defRPr>
            </a:pPr>
            <a:r>
              <a:rPr sz="750" b="0">
                <a:solidFill>
                  <a:srgbClr val="667069"/>
                </a:solidFill>
                <a:latin typeface="Arial"/>
                <a:ea typeface="Arial"/>
                <a:cs typeface="Arial"/>
              </a:rPr>
              <a:t>Polities · Trade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01024A8-7FD2-401E-AC53-74AE3E1A3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43375" y="404812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6A14"/>
          </a:solidFill>
          <a:ln xmlns:a="http://schemas.openxmlformats.org/drawingml/2006/main" w="0">
            <a:noFill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2B47D94-EAC8-422A-BC08-10E057BC33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295775"/>
            <a:ext cx="1047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79487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17211D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17211D"/>
                </a:solidFill>
                <a:latin typeface="Arial"/>
                <a:ea typeface="Arial"/>
                <a:cs typeface="Arial"/>
              </a:rPr>
              <a:t>Purnia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8D8087D-73CA-4DD7-A39C-AE5F68167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67125" y="4524375"/>
            <a:ext cx="133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667069"/>
                </a:solidFill>
                <a:latin typeface="Arial"/>
                <a:ea typeface="Arial"/>
                <a:cs typeface="Arial"/>
              </a:defRPr>
            </a:pPr>
            <a:r>
              <a:rPr sz="750" b="0">
                <a:solidFill>
                  <a:srgbClr val="667069"/>
                </a:solidFill>
                <a:latin typeface="Arial"/>
                <a:ea typeface="Arial"/>
                <a:cs typeface="Arial"/>
              </a:rPr>
              <a:t>Archives · Trade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473FA05-53A3-4266-956E-BDCE33DA37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4048125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35A46"/>
          </a:solidFill>
          <a:ln xmlns:a="http://schemas.openxmlformats.org/drawingml/2006/main" w="0">
            <a:noFill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68AE833-E4CA-41E6-BEB0-9C8CB47920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4295775"/>
            <a:ext cx="1047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79487"/>
          </a:bodyPr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17211D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17211D"/>
                </a:solidFill>
                <a:latin typeface="Arial"/>
                <a:ea typeface="Arial"/>
                <a:cs typeface="Arial"/>
              </a:rPr>
              <a:t>Campā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D45C903-5FCC-456B-80FE-583204F17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4524375"/>
            <a:ext cx="133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667069"/>
                </a:solidFill>
                <a:latin typeface="Arial"/>
                <a:ea typeface="Arial"/>
                <a:cs typeface="Arial"/>
              </a:defRPr>
            </a:pPr>
            <a:r>
              <a:rPr sz="750" b="0">
                <a:solidFill>
                  <a:srgbClr val="667069"/>
                </a:solidFill>
                <a:latin typeface="Arial"/>
                <a:ea typeface="Arial"/>
                <a:cs typeface="Arial"/>
              </a:rPr>
              <a:t>Trade · Sacred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5CA3DB63-7BFA-400F-AA4A-CFBC4EFB69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1809750"/>
            <a:ext cx="3771900" cy="1809750"/>
          </a:xfrm>
          <a:prstGeom xmlns:a="http://schemas.openxmlformats.org/drawingml/2006/main" prst="roundRect">
            <a:avLst>
              <a:gd name="adj" fmla="val 421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7D0"/>
            </a:solidFill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A8859DEC-C977-4F48-A97C-0E88A9CCD3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1809750"/>
            <a:ext cx="66675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5A46"/>
          </a:solidFill>
          <a:ln xmlns:a="http://schemas.openxmlformats.org/drawingml/2006/main" w="0">
            <a:noFill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0CD38BE2-04F7-4A48-8944-782A9EF65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1981200"/>
            <a:ext cx="3409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211D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211D"/>
                </a:solidFill>
                <a:latin typeface="Arial"/>
                <a:ea typeface="Arial"/>
                <a:cs typeface="Arial"/>
              </a:rPr>
              <a:t>120-place gazetteer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711C1BB0-B353-4336-BA6E-295E8DB37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2362200"/>
            <a:ext cx="33909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7069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069"/>
                </a:solidFill>
                <a:latin typeface="Arial"/>
                <a:ea typeface="Arial"/>
                <a:cs typeface="Arial"/>
              </a:rPr>
              <a:t>Sourced place records carry modern coordinates, administrative context, and a citation. They remain visible as orientation points.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C56B2179-39D1-4365-B4D3-B56EAA29D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3771900"/>
            <a:ext cx="3771900" cy="2038350"/>
          </a:xfrm>
          <a:prstGeom xmlns:a="http://schemas.openxmlformats.org/drawingml/2006/main" prst="roundRect">
            <a:avLst>
              <a:gd name="adj" fmla="val 373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7D0"/>
            </a:solidFill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0086D60F-072D-4AEC-8473-8B63CE43F3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3771900"/>
            <a:ext cx="66675" cy="2038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38327"/>
          </a:solidFill>
          <a:ln xmlns:a="http://schemas.openxmlformats.org/drawingml/2006/main" w="0">
            <a:noFill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3A761B42-6AA8-4FD6-AE1E-F461896EA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943350"/>
            <a:ext cx="3409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211D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211D"/>
                </a:solidFill>
                <a:latin typeface="Arial"/>
                <a:ea typeface="Arial"/>
                <a:cs typeface="Arial"/>
              </a:rPr>
              <a:t>Period + evidence filters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F133BCA8-64C4-412F-B631-B56AE5D54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324350"/>
            <a:ext cx="339090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7069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069"/>
                </a:solidFill>
                <a:latin typeface="Arial"/>
                <a:ea typeface="Arial"/>
                <a:cs typeface="Arial"/>
              </a:rPr>
              <a:t>The year slider and five evidence layers reshape only the dated anchors. This avoids inventing territorial polygons.</a:t>
            </a:r>
          </a:p>
        </p:txBody>
      </p:sp>
    </p:spTree>
    <p:extLst>
      <p:ext uri="{BB962C8B-B14F-4D97-AF65-F5344CB8AC3E}">
        <p14:creationId xmlns:p14="http://schemas.microsoft.com/office/powerpoint/2010/main" val="196804811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101A2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40A39FC-70F0-4F96-B0BC-6444A55CD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38327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38327"/>
                </a:solidFill>
                <a:latin typeface="Arial"/>
                <a:ea typeface="Arial"/>
                <a:cs typeface="Arial"/>
              </a:rPr>
              <a:t>VIDEHA CLASSROOM  /  05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558B297-DCBF-4E0C-A253-73B5C4FA0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10858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Chronology is a set of claims with sources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428F3D9-E2FC-4278-B896-CAE608017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20000"/>
            </a:srgbClr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24AD64D-5A71-4C6B-A193-8986FC404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952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86667"/>
          </a:bodyPr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BCC7D7"/>
                </a:solidFill>
                <a:latin typeface="Arial"/>
                <a:ea typeface="Arial"/>
                <a:cs typeface="Arial"/>
              </a:defRPr>
            </a:pPr>
            <a:r>
              <a:rPr sz="750" b="0">
                <a:solidFill>
                  <a:srgbClr val="BCC7D7"/>
                </a:solidFill>
                <a:latin typeface="Arial"/>
                <a:ea typeface="Arial"/>
                <a:cs typeface="Arial"/>
              </a:rPr>
              <a:t>Mithila–Vajji–Anga · Gajendra Thakur, Editor, Videha ISSN 2229-547X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31E0276-181C-4B3E-A482-5D64673A3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19850"/>
            <a:ext cx="628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B38327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B38327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7FA0149-9D5C-4C35-B70B-6341B393C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286125"/>
            <a:ext cx="9715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38327"/>
          </a:solidFill>
          <a:ln xmlns:a="http://schemas.openxmlformats.org/drawingml/2006/main" w="0">
            <a:noFill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44385AA-26A8-44B1-8C67-FC27E54036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31623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6A14"/>
          </a:solidFill>
          <a:ln xmlns:a="http://schemas.openxmlformats.org/drawingml/2006/main" w="0">
            <a:noFill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6813D12-6165-4F7B-B202-8A42C2F95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2381250"/>
            <a:ext cx="12954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2500-200 BC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8D212EB-4213-467A-BC16-0A6A8A2482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619500"/>
            <a:ext cx="15621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D4DCE7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D4DCE7"/>
                </a:solidFill>
                <a:latin typeface="Arial"/>
                <a:ea typeface="Arial"/>
                <a:cs typeface="Arial"/>
              </a:rPr>
              <a:t>'Neolithic-Early Historic (2500-200 BC) Plant Use: The Archaeobotany of Ganga Plain, India.' Quaternary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8CEA11E-DDF1-4046-B7CF-E3952F6C7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57525" y="31623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35A46"/>
          </a:solidFill>
          <a:ln xmlns:a="http://schemas.openxmlformats.org/drawingml/2006/main" w="0">
            <a:noFill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F1AAE9C-5F40-473C-A01E-D6163EFDB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43175" y="2381250"/>
            <a:ext cx="12954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1816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4AEF649-F36E-4330-8669-30F5A5ED5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3619500"/>
            <a:ext cx="15621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D4DCE7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D4DCE7"/>
                </a:solidFill>
                <a:latin typeface="Arial"/>
                <a:ea typeface="Arial"/>
                <a:cs typeface="Arial"/>
              </a:rPr>
              <a:t>4 March 1816: Nepalese treaty received and British counterpart delivered at Makwanpur; implementation horizon of Sugauli.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144C805-9534-4317-B72D-EE23DD417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24425" y="31623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6A14"/>
          </a:solidFill>
          <a:ln xmlns:a="http://schemas.openxmlformats.org/drawingml/2006/main" w="0">
            <a:noFill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68F24DF-32C5-4AA6-9DFC-56FEBB9B1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0075" y="2381250"/>
            <a:ext cx="12954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1939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829C9D7-1215-4219-9DCF-902880342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619500"/>
            <a:ext cx="15621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85606"/>
          </a:bodyPr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D4DCE7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D4DCE7"/>
                </a:solidFill>
                <a:latin typeface="Arial"/>
                <a:ea typeface="Arial"/>
                <a:cs typeface="Arial"/>
              </a:rPr>
              <a:t>The Geological Survey of India's Memoir 73, published in 1939, remains a foundational scientific account, combining intensity observations, geology, ground effects, eyewitness reports, and damage to structures and infrastructure.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6EC4456-2052-42C2-AF5A-3137EC4D3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91325" y="31623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35A46"/>
          </a:solidFill>
          <a:ln xmlns:a="http://schemas.openxmlformats.org/drawingml/2006/main" w="0">
            <a:noFill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D17E26B-0091-4F9C-9E8A-38A8FC335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76975" y="2381250"/>
            <a:ext cx="12954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1976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AA23A15-0997-43C0-B206-D1D359B2A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3619500"/>
            <a:ext cx="15621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D4DCE7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D4DCE7"/>
                </a:solidFill>
                <a:latin typeface="Arial"/>
                <a:ea typeface="Arial"/>
                <a:cs typeface="Arial"/>
              </a:rPr>
              <a:t>State-supported institution established in 1976 for promotion of Maithili language and culture.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6891D05-286F-4FAB-833D-D2A60A9DD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58225" y="31623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6A14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6F9C514-FF66-475E-921A-A5E840DC19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43875" y="2381250"/>
            <a:ext cx="12954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2006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0AC8ADB-5C02-4777-BFD5-D63C082C1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619500"/>
            <a:ext cx="15621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D4DCE7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D4DCE7"/>
                </a:solidFill>
                <a:latin typeface="Arial"/>
                <a:ea typeface="Arial"/>
                <a:cs typeface="Arial"/>
              </a:rPr>
              <a:t>This separation prevents the monument from becoming an umbrella date for an entire landscape (Falk 2006; Archaeological Survey of India, Patna Circle).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7CF9FE5-E0A9-4E46-B777-A941372AFC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25125" y="316230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35A46"/>
          </a:solidFill>
          <a:ln xmlns:a="http://schemas.openxmlformats.org/drawingml/2006/main" w="0">
            <a:noFill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5B5ACE9-6427-4A77-824A-B07B40782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10775" y="2381250"/>
            <a:ext cx="12954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2026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205BC00-D915-4740-B84D-27C9A9F06A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3619500"/>
            <a:ext cx="15621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88523"/>
          </a:bodyPr>
          <a:lstStyle xmlns:a="http://schemas.openxmlformats.org/drawingml/2006/main"/>
          <a:p xmlns:a="http://schemas.openxmlformats.org/drawingml/2006/main">
            <a:pPr algn="ctr">
              <a:defRPr sz="825" b="0">
                <a:solidFill>
                  <a:srgbClr val="D4DCE7"/>
                </a:solidFill>
                <a:latin typeface="Arial"/>
                <a:ea typeface="Arial"/>
                <a:cs typeface="Arial"/>
              </a:defRPr>
            </a:pPr>
            <a:r>
              <a:rPr sz="825" b="0">
                <a:solidFill>
                  <a:srgbClr val="D4DCE7"/>
                </a:solidFill>
                <a:latin typeface="Arial"/>
                <a:ea typeface="Arial"/>
                <a:cs typeface="Arial"/>
              </a:rPr>
              <a:t>Public dashboards and the politics of open hydrological data By 2026 Bihar's Water Resources Department and FMISC were publishing current barrage discharges, flood bulletins, and forecasting products online.</a:t>
            </a:r>
          </a:p>
        </p:txBody>
      </p:sp>
    </p:spTree>
    <p:extLst>
      <p:ext uri="{BB962C8B-B14F-4D97-AF65-F5344CB8AC3E}">
        <p14:creationId xmlns:p14="http://schemas.microsoft.com/office/powerpoint/2010/main" val="67479790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5F1E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08C42FA-0E53-4D75-A903-A452FE797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66A14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C66A14"/>
                </a:solidFill>
                <a:latin typeface="Arial"/>
                <a:ea typeface="Arial"/>
                <a:cs typeface="Arial"/>
              </a:rPr>
              <a:t>VIDEHA CLASSROOM  /  06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9D9126D-1132-4816-A359-B1A5C5BE5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10858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7211D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7211D"/>
                </a:solidFill>
                <a:latin typeface="Arial"/>
                <a:ea typeface="Arial"/>
                <a:cs typeface="Arial"/>
              </a:rPr>
              <a:t>Supplied Volume II history: Chapters 52–73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2865A12-9965-407E-B93F-C108F9580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7D0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E87E0F7-634E-4A0F-8B19-E73EC17A1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952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86667"/>
          </a:bodyPr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67069"/>
                </a:solidFill>
                <a:latin typeface="Arial"/>
                <a:ea typeface="Arial"/>
                <a:cs typeface="Arial"/>
              </a:defRPr>
            </a:pPr>
            <a:r>
              <a:rPr sz="750" b="0">
                <a:solidFill>
                  <a:srgbClr val="667069"/>
                </a:solidFill>
                <a:latin typeface="Arial"/>
                <a:ea typeface="Arial"/>
                <a:cs typeface="Arial"/>
              </a:rPr>
              <a:t>Mithila–Vajji–Anga · Gajendra Thakur, Editor, Videha ISSN 2229-547X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60C3A46-0E3A-4A68-B4D8-A9247E88DE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19850"/>
            <a:ext cx="628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C66A14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C66A14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28E1951-E5E4-4AA0-B7A9-B0A41A6281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09750"/>
            <a:ext cx="1619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950" b="1">
                <a:solidFill>
                  <a:srgbClr val="235A46"/>
                </a:solidFill>
                <a:latin typeface="Arial"/>
                <a:ea typeface="Arial"/>
                <a:cs typeface="Arial"/>
              </a:defRPr>
            </a:pPr>
            <a:r>
              <a:rPr sz="4950" b="1">
                <a:solidFill>
                  <a:srgbClr val="235A46"/>
                </a:solidFill>
                <a:latin typeface="Arial"/>
                <a:ea typeface="Arial"/>
                <a:cs typeface="Arial"/>
              </a:rPr>
              <a:t>22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70EE1CE-93C6-49BC-B372-4F902DC069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67000"/>
            <a:ext cx="2476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211D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211D"/>
                </a:solidFill>
                <a:latin typeface="Arial"/>
                <a:ea typeface="Arial"/>
                <a:cs typeface="Arial"/>
              </a:rPr>
              <a:t>chapters now Complete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D7E3C9D-0111-489F-94D3-9F6D7D7B6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33750"/>
            <a:ext cx="16192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C66A14"/>
                </a:solidFill>
                <a:latin typeface="Arial"/>
                <a:ea typeface="Arial"/>
                <a:cs typeface="Arial"/>
              </a:defRPr>
            </a:pPr>
            <a:r>
              <a:rPr sz="4350" b="1">
                <a:solidFill>
                  <a:srgbClr val="C66A14"/>
                </a:solidFill>
                <a:latin typeface="Arial"/>
                <a:ea typeface="Arial"/>
                <a:cs typeface="Arial"/>
              </a:rPr>
              <a:t>660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9BE210F-86FC-41A0-A361-E0450EB86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71950"/>
            <a:ext cx="2476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211D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211D"/>
                </a:solidFill>
                <a:latin typeface="Arial"/>
                <a:ea typeface="Arial"/>
                <a:cs typeface="Arial"/>
              </a:rPr>
              <a:t>indexed internal sections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3AD9746-A375-487A-A94F-79CC8E6BA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809750"/>
            <a:ext cx="7810500" cy="1762125"/>
          </a:xfrm>
          <a:prstGeom xmlns:a="http://schemas.openxmlformats.org/drawingml/2006/main" prst="roundRect">
            <a:avLst>
              <a:gd name="adj" fmla="val 432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7D0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BACDDEF-98DE-486F-8074-4B8833D341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1809750"/>
            <a:ext cx="66675" cy="1762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5A46"/>
          </a:solidFill>
          <a:ln xmlns:a="http://schemas.openxmlformats.org/drawingml/2006/main" w="0">
            <a:noFill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31262EF-E2FC-4898-BE7C-093BF433C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1981200"/>
            <a:ext cx="7448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211D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211D"/>
                </a:solidFill>
                <a:latin typeface="Arial"/>
                <a:ea typeface="Arial"/>
                <a:cs typeface="Arial"/>
              </a:rPr>
              <a:t>Chapters 52–64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4C574FC-F8F9-489E-8839-0FEF539ED9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2362200"/>
            <a:ext cx="742950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7069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069"/>
                </a:solidFill>
                <a:latin typeface="Arial"/>
                <a:ea typeface="Arial"/>
                <a:cs typeface="Arial"/>
              </a:rPr>
              <a:t>52. Mughal-Period Land, Revenue and Agrarian Society  ·  53. Trade between Bengal, Bihar, Nepal and the Gangetic World  ·  54. East India Company Expansion and the Remaking of Agrarian Relations  ·  55. Permanent Settlement and Landed Society  ·  56. Indigo and Commercial Agriculture  ·  57. Opium and Other Commodity Networks  ·  58. Famines, Scarcity and Food Security  ·  59. Colonial Surveys and the Invention of Social Categories  ·  60. Education under Colonialism  ·  61. Print Culture  ·  62. Railways, Roads and Changing Markets  ·  63. Labour Migration  ·  64. Women and Colonial Modernity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1BCE193-5C76-4C91-B7EF-1857B6A395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810000"/>
            <a:ext cx="7810500" cy="1762125"/>
          </a:xfrm>
          <a:prstGeom xmlns:a="http://schemas.openxmlformats.org/drawingml/2006/main" prst="roundRect">
            <a:avLst>
              <a:gd name="adj" fmla="val 432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7D0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A6461AC-60A4-40AD-A967-877F7F4BED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810000"/>
            <a:ext cx="66675" cy="1762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38327"/>
          </a:solidFill>
          <a:ln xmlns:a="http://schemas.openxmlformats.org/drawingml/2006/main" w="0">
            <a:noFill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AD93F58-5764-46C1-9A36-C9B825DAD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3981450"/>
            <a:ext cx="7448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211D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211D"/>
                </a:solidFill>
                <a:latin typeface="Arial"/>
                <a:ea typeface="Arial"/>
                <a:cs typeface="Arial"/>
              </a:rPr>
              <a:t>Chapters 65–73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B41DE00-744B-4197-BE89-DEC67CB27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4362450"/>
            <a:ext cx="742950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7069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069"/>
                </a:solidFill>
                <a:latin typeface="Arial"/>
                <a:ea typeface="Arial"/>
                <a:cs typeface="Arial"/>
              </a:rPr>
              <a:t>65. The Historical India–Nepal Borderland Economy  ·  66. Janakpur as Religious, Commercial and Urban Centre  ·  67. Land, Tenancy and Agrarian Society in the Nepal Tarai  ·  68. Forest Clearance, Malaria Control and Demographic Transformation  ·  69. Migration and Settlement  ·  70. Language, Education and Cultural Institutions in Nepal  ·  71. Gender, Citizenship and Household Economy in Madhesh  ·  72. Janakpur Art, Crafts and Cultural Economy  ·  73. Border Markets, Remittances and Informal Exchange</a:t>
            </a:r>
          </a:p>
        </p:txBody>
      </p:sp>
    </p:spTree>
    <p:extLst>
      <p:ext uri="{BB962C8B-B14F-4D97-AF65-F5344CB8AC3E}">
        <p14:creationId xmlns:p14="http://schemas.microsoft.com/office/powerpoint/2010/main" val="75922352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101A2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4DFC903-808F-4278-8B5D-71DA52AF90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38327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38327"/>
                </a:solidFill>
                <a:latin typeface="Arial"/>
                <a:ea typeface="Arial"/>
                <a:cs typeface="Arial"/>
              </a:rPr>
              <a:t>VIDEHA CLASSROOM  /  07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08B7E8C-652A-4DCD-8CD0-B824F0EF1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10858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Parallel Philosophy II: supplied and planned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5554364-6514-4AA1-9F01-FB7AFADF30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20000"/>
            </a:srgbClr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F2E85A1-C0E9-46BD-9DF8-0E7BCD3213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952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86667"/>
          </a:bodyPr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BCC7D7"/>
                </a:solidFill>
                <a:latin typeface="Arial"/>
                <a:ea typeface="Arial"/>
                <a:cs typeface="Arial"/>
              </a:defRPr>
            </a:pPr>
            <a:r>
              <a:rPr sz="750" b="0">
                <a:solidFill>
                  <a:srgbClr val="BCC7D7"/>
                </a:solidFill>
                <a:latin typeface="Arial"/>
                <a:ea typeface="Arial"/>
                <a:cs typeface="Arial"/>
              </a:rPr>
              <a:t>Mithila–Vajji–Anga · Gajendra Thakur, Editor, Videha ISSN 2229-547X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29688E5-5338-455F-BE1C-ECDA0BBC0E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19850"/>
            <a:ext cx="628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B38327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B38327"/>
                </a:solidFill>
                <a:latin typeface="Arial"/>
                <a:ea typeface="Arial"/>
                <a:cs typeface="Arial"/>
              </a:rPr>
              <a:t>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D811D45-0E7C-43B6-8FBA-E9A9BDA1A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52625"/>
            <a:ext cx="3429000" cy="3143250"/>
          </a:xfrm>
          <a:prstGeom xmlns:a="http://schemas.openxmlformats.org/drawingml/2006/main" prst="roundRect">
            <a:avLst>
              <a:gd name="adj" fmla="val 2424"/>
            </a:avLst>
          </a:prstGeom>
          <a:solidFill xmlns:a="http://schemas.openxmlformats.org/drawingml/2006/main">
            <a:srgbClr val="235A46"/>
          </a:solidFill>
          <a:ln xmlns:a="http://schemas.openxmlformats.org/drawingml/2006/main" w="0">
            <a:noFill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BDDF6DB-79C1-4A45-A133-AE0951853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238375"/>
            <a:ext cx="2476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3056"/>
          </a:bodyPr>
          <a:lstStyle xmlns:a="http://schemas.openxmlformats.org/drawingml/2006/main"/>
          <a:p xmlns:a="http://schemas.openxmlformats.org/drawingml/2006/main">
            <a:pPr algn="ctr">
              <a:defRPr sz="54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54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25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6F8FFCE-4896-4A05-A9D4-D2F28125E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143250"/>
            <a:ext cx="2571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SUPPLIED IN ENGLISH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7D7702B-D333-41D0-BBD3-52CD3215A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667125"/>
            <a:ext cx="2571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D6E8E0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D6E8E0"/>
                </a:solidFill>
                <a:latin typeface="Arial"/>
                <a:ea typeface="Arial"/>
                <a:cs typeface="Arial"/>
              </a:rPr>
              <a:t>English titles and source-grounded English synopses are available.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1B1136F-E4D8-4B06-830C-FF18F1DD1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952625"/>
            <a:ext cx="3429000" cy="3143250"/>
          </a:xfrm>
          <a:prstGeom xmlns:a="http://schemas.openxmlformats.org/drawingml/2006/main" prst="roundRect">
            <a:avLst>
              <a:gd name="adj" fmla="val 2424"/>
            </a:avLst>
          </a:prstGeom>
          <a:solidFill xmlns:a="http://schemas.openxmlformats.org/drawingml/2006/main">
            <a:srgbClr val="775B2B"/>
          </a:solidFill>
          <a:ln xmlns:a="http://schemas.openxmlformats.org/drawingml/2006/main" w="0">
            <a:noFill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8E67F39-E352-4A78-914E-572ECC8C2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43450" y="2238375"/>
            <a:ext cx="2476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3056"/>
          </a:bodyPr>
          <a:lstStyle xmlns:a="http://schemas.openxmlformats.org/drawingml/2006/main"/>
          <a:p xmlns:a="http://schemas.openxmlformats.org/drawingml/2006/main">
            <a:pPr algn="ctr">
              <a:defRPr sz="54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54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75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59E006B-A3D3-4F1F-90A2-64F2A5EAF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143250"/>
            <a:ext cx="2571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PLANNED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14DBFB3-94CF-4D55-95B3-290674C62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3667125"/>
            <a:ext cx="2571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F0E2C5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F0E2C5"/>
                </a:solidFill>
                <a:latin typeface="Arial"/>
                <a:ea typeface="Arial"/>
                <a:cs typeface="Arial"/>
              </a:rPr>
              <a:t>Approved English chapter titles are indexed. No unsupplied argument has been invented.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605F8DB-1E9E-4D59-9B3E-38D93EC07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1952625"/>
            <a:ext cx="3429000" cy="3143250"/>
          </a:xfrm>
          <a:prstGeom xmlns:a="http://schemas.openxmlformats.org/drawingml/2006/main" prst="roundRect">
            <a:avLst>
              <a:gd name="adj" fmla="val 2424"/>
            </a:avLst>
          </a:prstGeom>
          <a:solidFill xmlns:a="http://schemas.openxmlformats.org/drawingml/2006/main">
            <a:srgbClr val="172540"/>
          </a:solidFill>
          <a:ln xmlns:a="http://schemas.openxmlformats.org/drawingml/2006/main" w="0">
            <a:noFill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EBDD672-FB61-4498-A53A-6B66FA8405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2238375"/>
            <a:ext cx="2476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3056"/>
          </a:bodyPr>
          <a:lstStyle xmlns:a="http://schemas.openxmlformats.org/drawingml/2006/main"/>
          <a:p xmlns:a="http://schemas.openxmlformats.org/drawingml/2006/main">
            <a:pPr algn="ctr">
              <a:defRPr sz="5400" b="1">
                <a:solidFill>
                  <a:srgbClr val="B38327"/>
                </a:solidFill>
                <a:latin typeface="Arial"/>
                <a:ea typeface="Arial"/>
                <a:cs typeface="Arial"/>
              </a:defRPr>
            </a:pPr>
            <a:r>
              <a:rPr sz="5400" b="1">
                <a:solidFill>
                  <a:srgbClr val="B38327"/>
                </a:solidFill>
                <a:latin typeface="Arial"/>
                <a:ea typeface="Arial"/>
                <a:cs typeface="Arial"/>
              </a:rPr>
              <a:t>100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67E1B98-7556-4454-B299-37CB675AD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3143250"/>
            <a:ext cx="2571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VOLUME II TOTAL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28DD02F-EE75-4498-8E23-AA409E874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3667125"/>
            <a:ext cx="2571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25" b="0">
                <a:solidFill>
                  <a:srgbClr val="D3DCE8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D3DCE8"/>
                </a:solidFill>
                <a:latin typeface="Arial"/>
                <a:ea typeface="Arial"/>
                <a:cs typeface="Arial"/>
              </a:rPr>
              <a:t>Ideas appears beside Explore and before Histories in the primary navigation.</a:t>
            </a:r>
          </a:p>
        </p:txBody>
      </p:sp>
    </p:spTree>
    <p:extLst>
      <p:ext uri="{BB962C8B-B14F-4D97-AF65-F5344CB8AC3E}">
        <p14:creationId xmlns:p14="http://schemas.microsoft.com/office/powerpoint/2010/main" val="62416467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5F1E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76DEF33-8AA8-4E20-B565-A719238E61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C66A14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C66A14"/>
                </a:solidFill>
                <a:latin typeface="Arial"/>
                <a:ea typeface="Arial"/>
                <a:cs typeface="Arial"/>
              </a:rPr>
              <a:t>VIDEHA CLASSROOM  /  08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6EF3C95-0E3C-4A8F-B3FB-053CCEC95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10858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7211D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7211D"/>
                </a:solidFill>
                <a:latin typeface="Arial"/>
                <a:ea typeface="Arial"/>
                <a:cs typeface="Arial"/>
              </a:rPr>
              <a:t>The first 25 ideas: an English reading path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D763B1F-5C1D-41DC-909C-2506CBB84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7D0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3917F1F-E8F1-4DCF-B922-8E1C1C55F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952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86667"/>
          </a:bodyPr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667069"/>
                </a:solidFill>
                <a:latin typeface="Arial"/>
                <a:ea typeface="Arial"/>
                <a:cs typeface="Arial"/>
              </a:defRPr>
            </a:pPr>
            <a:r>
              <a:rPr sz="750" b="0">
                <a:solidFill>
                  <a:srgbClr val="667069"/>
                </a:solidFill>
                <a:latin typeface="Arial"/>
                <a:ea typeface="Arial"/>
                <a:cs typeface="Arial"/>
              </a:rPr>
              <a:t>Mithila–Vajji–Anga · Gajendra Thakur, Editor, Videha ISSN 2229-547X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09B3623-767F-4D79-837D-7BCA066143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19850"/>
            <a:ext cx="628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C66A14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C66A14"/>
                </a:solidFill>
                <a:latin typeface="Arial"/>
                <a:ea typeface="Arial"/>
                <a:cs typeface="Arial"/>
              </a:rPr>
              <a:t>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40F8507-BC1D-4516-ABB4-22FB44FAB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09750"/>
            <a:ext cx="5219700" cy="1857375"/>
          </a:xfrm>
          <a:prstGeom xmlns:a="http://schemas.openxmlformats.org/drawingml/2006/main" prst="roundRect">
            <a:avLst>
              <a:gd name="adj" fmla="val 41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7D0"/>
            </a:solidFill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69CEFE3-21DC-42B3-A07C-2CCCEE9BD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09750"/>
            <a:ext cx="66675" cy="1857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66A14"/>
          </a:solidFill>
          <a:ln xmlns:a="http://schemas.openxmlformats.org/drawingml/2006/main" w="0">
            <a:noFill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3F10086-6450-4F26-AC80-9CB3147BE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981200"/>
            <a:ext cx="4857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211D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211D"/>
                </a:solidFill>
                <a:latin typeface="Arial"/>
                <a:ea typeface="Arial"/>
                <a:cs typeface="Arial"/>
              </a:rPr>
              <a:t>1–6  Orientation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95E839F-333C-4634-82FA-626ECF91A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362200"/>
            <a:ext cx="4838700" cy="1171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7069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069"/>
                </a:solidFill>
                <a:latin typeface="Arial"/>
                <a:ea typeface="Arial"/>
                <a:cs typeface="Arial"/>
              </a:rPr>
              <a:t>The Second Turn in Philosophy: From Consciousness to Language · Why Philosophy Changed in the Twentieth Century · The Division between Analytic and Continental Philosophy · Where Does Indian Philosophy Sit on This Map? · Mithila’s Parallel Point of Entry · The Risks of Comparative Philosophy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151FAF9-7314-4A03-BA82-42F0661C5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809750"/>
            <a:ext cx="5219700" cy="1857375"/>
          </a:xfrm>
          <a:prstGeom xmlns:a="http://schemas.openxmlformats.org/drawingml/2006/main" prst="roundRect">
            <a:avLst>
              <a:gd name="adj" fmla="val 41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7D0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2E9F876-7C60-40FD-A34C-0650853C86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809750"/>
            <a:ext cx="66675" cy="1857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35A46"/>
          </a:solidFill>
          <a:ln xmlns:a="http://schemas.openxmlformats.org/drawingml/2006/main" w="0">
            <a:noFill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68751DE-244A-46D9-AA26-364A54FA7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1981200"/>
            <a:ext cx="4857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211D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211D"/>
                </a:solidFill>
                <a:latin typeface="Arial"/>
                <a:ea typeface="Arial"/>
                <a:cs typeface="Arial"/>
              </a:rPr>
              <a:t>7–14  Analytic philosophy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2B47E43-EB99-429A-BAB4-213E9DC451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362200"/>
            <a:ext cx="4838700" cy="1171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7069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069"/>
                </a:solidFill>
                <a:latin typeface="Arial"/>
                <a:ea typeface="Arial"/>
                <a:cs typeface="Arial"/>
              </a:rPr>
              <a:t>Frege: Logic, Meaning and Reference · Russell: Description, Logical Form and the World · Moore and Common Sense · Early Wittgenstein: Language, Fact, Picture and the Limits of Expression · Logical Positivism: Verification, Science and the Limits of Metaphysics · Carnap and the Question of Metaphysics · Quine: The Crisis of the Analytic–Synthetic Distinction · Analytic Philosophy and Navya-Nyāya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FC322DE-6557-4E66-8756-34BEFF6FC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86200"/>
            <a:ext cx="5219700" cy="1857375"/>
          </a:xfrm>
          <a:prstGeom xmlns:a="http://schemas.openxmlformats.org/drawingml/2006/main" prst="roundRect">
            <a:avLst>
              <a:gd name="adj" fmla="val 41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7D0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CF192A0-A7E3-41A7-9632-8328975161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86200"/>
            <a:ext cx="66675" cy="1857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38327"/>
          </a:solidFill>
          <a:ln xmlns:a="http://schemas.openxmlformats.org/drawingml/2006/main" w="0">
            <a:noFill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CB19891-B71A-4081-84DE-98AD8E6A1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057650"/>
            <a:ext cx="4857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211D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211D"/>
                </a:solidFill>
                <a:latin typeface="Arial"/>
                <a:ea typeface="Arial"/>
                <a:cs typeface="Arial"/>
              </a:rPr>
              <a:t>15–21  Language in use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016E20D-BAC4-4432-947A-5FBE2C6AF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438650"/>
            <a:ext cx="4838700" cy="1171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7069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069"/>
                </a:solidFill>
                <a:latin typeface="Arial"/>
                <a:ea typeface="Arial"/>
                <a:cs typeface="Arial"/>
              </a:rPr>
              <a:t>Later Wittgenstein: Meaning in Use · Austin: Saying Is Also Doing · Searle and Speech Acts · Can Language Be Private? · The Meaning of a Word: Object, Use or Relation? · Indian Theories of Verbal Meaning · Mithila’s Tradition of Linguistic Analysis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ACC8B85-8A3A-45AB-AC7A-864FA7DB8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886200"/>
            <a:ext cx="5219700" cy="1857375"/>
          </a:xfrm>
          <a:prstGeom xmlns:a="http://schemas.openxmlformats.org/drawingml/2006/main" prst="roundRect">
            <a:avLst>
              <a:gd name="adj" fmla="val 41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7D7D0"/>
            </a:solidFill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6687B8D-E186-4ED8-A644-597437807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886200"/>
            <a:ext cx="66675" cy="1857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C4A72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F8A1ADF-E9F3-4BC7-B994-12937DF4D9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057650"/>
            <a:ext cx="4857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211D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7211D"/>
                </a:solidFill>
                <a:latin typeface="Arial"/>
                <a:ea typeface="Arial"/>
                <a:cs typeface="Arial"/>
              </a:rPr>
              <a:t>22–25  Structure and structuralism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20FDF6C-1601-4920-B97D-9F40841E2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438650"/>
            <a:ext cx="4838700" cy="1171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667069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069"/>
                </a:solidFill>
                <a:latin typeface="Arial"/>
                <a:ea typeface="Arial"/>
                <a:cs typeface="Arial"/>
              </a:rPr>
              <a:t>What Is Structure? · Saussure: Signifier and Signified · Lévi-Strauss: Myth and Structure · Structure and the Individual</a:t>
            </a:r>
          </a:p>
        </p:txBody>
      </p:sp>
    </p:spTree>
    <p:extLst>
      <p:ext uri="{BB962C8B-B14F-4D97-AF65-F5344CB8AC3E}">
        <p14:creationId xmlns:p14="http://schemas.microsoft.com/office/powerpoint/2010/main" val="1865015501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101A2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5B81F6C-D2B6-4811-A9BC-4E6B08EF5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2308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38327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38327"/>
                </a:solidFill>
                <a:latin typeface="Arial"/>
                <a:ea typeface="Arial"/>
                <a:cs typeface="Arial"/>
              </a:rPr>
              <a:t>VIDEHA CLASSROOM  /  09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62638A4-9556-4373-A209-B3B98BBC9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108585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From record to relation: a disciplined graph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6BDC47E-BBCD-4D03-81CC-DBC170F4E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2875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>
              <a:alpha val="20000"/>
            </a:srgbClr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789658D-E428-4A54-A66B-61CD9F222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952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86667"/>
          </a:bodyPr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BCC7D7"/>
                </a:solidFill>
                <a:latin typeface="Arial"/>
                <a:ea typeface="Arial"/>
                <a:cs typeface="Arial"/>
              </a:defRPr>
            </a:pPr>
            <a:r>
              <a:rPr sz="750" b="0">
                <a:solidFill>
                  <a:srgbClr val="BCC7D7"/>
                </a:solidFill>
                <a:latin typeface="Arial"/>
                <a:ea typeface="Arial"/>
                <a:cs typeface="Arial"/>
              </a:rPr>
              <a:t>Mithila–Vajji–Anga · Gajendra Thakur, Editor, Videha ISSN 2229-547X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AFCCE84-99A2-4617-911F-154C537B1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19850"/>
            <a:ext cx="628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B38327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B38327"/>
                </a:solidFill>
                <a:latin typeface="Arial"/>
                <a:ea typeface="Arial"/>
                <a:cs typeface="Arial"/>
              </a:rPr>
              <a:t>9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1AB1C69-3A2F-47E9-BF59-52974C80A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95500"/>
            <a:ext cx="2190750" cy="114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6A14"/>
          </a:solidFill>
          <a:ln xmlns:a="http://schemas.openxmlformats.org/drawingml/2006/main" w="0">
            <a:noFill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3D96F9F-9A10-40CD-B7B7-CFECC1027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175" y="238125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85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PEOPLE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588F837-89DF-4BF1-B01C-B764DD7E6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175" y="2686050"/>
            <a:ext cx="1714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named figures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E3A51F7-DAB0-4411-8C2D-474A6532D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2428875"/>
            <a:ext cx="476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84444"/>
          </a:bodyPr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B38327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B38327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38B7355-B589-4A80-B0C6-6006C9FD7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2095500"/>
            <a:ext cx="2190750" cy="114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35A46"/>
          </a:solidFill>
          <a:ln xmlns:a="http://schemas.openxmlformats.org/drawingml/2006/main" w="0">
            <a:noFill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A8C431F-DEAF-4CD8-BBB4-2AB56701B8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00475" y="238125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85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TEXTS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F240EB2-EFBC-4D4B-A45E-1F1654111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00475" y="2686050"/>
            <a:ext cx="1714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books + chapters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A864457-4752-4B12-91DE-B1C67F1AB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2428875"/>
            <a:ext cx="476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84444"/>
          </a:bodyPr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B38327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B38327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7564DBB-C256-4C75-922E-8908B2E60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2095500"/>
            <a:ext cx="2190750" cy="114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38327"/>
          </a:solidFill>
          <a:ln xmlns:a="http://schemas.openxmlformats.org/drawingml/2006/main" w="0">
            <a:noFill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ADCE0B9-CC6C-423D-B2AC-3FFC97D73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1775" y="238125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85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PLACES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A651C6F-4A40-4FCD-B77A-34B0C3100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1775" y="2686050"/>
            <a:ext cx="1714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120 sourced locations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3B9CB86-90A7-4F88-B7E4-42151FD51C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2428875"/>
            <a:ext cx="476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84444"/>
          </a:bodyPr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B38327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B38327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51A8456-E9A7-43B8-8622-800F2FAC9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2095500"/>
            <a:ext cx="2190750" cy="1143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C4A72"/>
          </a:solidFill>
          <a:ln xmlns:a="http://schemas.openxmlformats.org/drawingml/2006/main" w="0">
            <a:noFill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F9B0F68-0FD8-465F-9F6D-845F6AE06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63075" y="2381250"/>
            <a:ext cx="171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85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IDEAS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F4A4579-F5B0-420E-8D9E-6C7F29B37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63075" y="2686050"/>
            <a:ext cx="1714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90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Volume I + II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0E1A6CB-615B-4EDC-AD98-DD92821D6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000500"/>
            <a:ext cx="2286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8611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Discovery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188A980-D06F-4CF5-91C4-B0536939AE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000500"/>
            <a:ext cx="857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84524"/>
          </a:bodyPr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B38327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B38327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F3DFBAB-BC75-41B7-B371-8008F1C309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400050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8611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Cited record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D4DB5FF-AB9C-4BFA-915D-34492A669D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4000500"/>
            <a:ext cx="857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84524"/>
          </a:bodyPr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B38327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B38327"/>
                </a:solidFill>
                <a:latin typeface="Arial"/>
                <a:ea typeface="Arial"/>
                <a:cs typeface="Arial"/>
              </a:rPr>
              <a:t>→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395FAEC-43C1-446C-B6FF-6A7F358A3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400050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8611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Verified relation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9661C88-0F9A-44F2-92C0-013B33383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953000"/>
            <a:ext cx="8953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C7D1D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C7D1DF"/>
                </a:solidFill>
                <a:latin typeface="Arial"/>
                <a:ea typeface="Arial"/>
                <a:cs typeface="Arial"/>
              </a:rPr>
              <a:t>A shared indexed term proposes a path. It never substitutes for reading the source.</a:t>
            </a:r>
          </a:p>
        </p:txBody>
      </p:sp>
    </p:spTree>
    <p:extLst>
      <p:ext uri="{BB962C8B-B14F-4D97-AF65-F5344CB8AC3E}">
        <p14:creationId xmlns:p14="http://schemas.microsoft.com/office/powerpoint/2010/main" val="46468291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2026-09-04T12:33:52.6990000Z</dcterms:created>
  <dcterms:modified xsi:type="dcterms:W3CDTF">2026-09-04T12:33:52.6990000Z</dcterms:modified>
</coreProperties>
</file>